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70" r:id="rId5"/>
    <p:sldId id="273" r:id="rId6"/>
    <p:sldId id="271" r:id="rId7"/>
    <p:sldId id="272" r:id="rId8"/>
    <p:sldId id="261" r:id="rId9"/>
    <p:sldId id="274" r:id="rId10"/>
    <p:sldId id="262" r:id="rId11"/>
    <p:sldId id="263" r:id="rId12"/>
    <p:sldId id="266" r:id="rId13"/>
    <p:sldId id="260" r:id="rId14"/>
    <p:sldId id="268" r:id="rId15"/>
    <p:sldId id="265"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caapublications.com/productdownloads/CBSA19.pdf" TargetMode="External"/><Relationship Id="rId2" Type="http://schemas.openxmlformats.org/officeDocument/2006/relationships/hyperlink" Target="http://www.ncaa.org/student-athletes/future" TargetMode="External"/><Relationship Id="rId1" Type="http://schemas.openxmlformats.org/officeDocument/2006/relationships/slideLayout" Target="../slideLayouts/slideLayout2.xml"/><Relationship Id="rId5" Type="http://schemas.openxmlformats.org/officeDocument/2006/relationships/hyperlink" Target="https://www.ncsasports.org/womens-soccer/recruiting-rules-calendar" TargetMode="External"/><Relationship Id="rId4" Type="http://schemas.openxmlformats.org/officeDocument/2006/relationships/hyperlink" Target="http://www.ncaapublications.com/productdownloads/EB18-19_single.pdfFre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www.scholarshipstats.com/fieldhockey.html" TargetMode="External"/><Relationship Id="rId13" Type="http://schemas.openxmlformats.org/officeDocument/2006/relationships/hyperlink" Target="http://www.scholarshipstats.com/rifle.html" TargetMode="External"/><Relationship Id="rId18" Type="http://schemas.openxmlformats.org/officeDocument/2006/relationships/hyperlink" Target="http://www.scholarshipstats.com/softball.htm" TargetMode="External"/><Relationship Id="rId26" Type="http://schemas.openxmlformats.org/officeDocument/2006/relationships/hyperlink" Target="http://www.scholarshipstats.com/football.html" TargetMode="External"/><Relationship Id="rId3" Type="http://schemas.openxmlformats.org/officeDocument/2006/relationships/hyperlink" Target="http://www.scholarshipstats.com/beachvolleyball.html" TargetMode="External"/><Relationship Id="rId21" Type="http://schemas.openxmlformats.org/officeDocument/2006/relationships/hyperlink" Target="http://www.scholarshipstats.com/track.htm" TargetMode="External"/><Relationship Id="rId7" Type="http://schemas.openxmlformats.org/officeDocument/2006/relationships/hyperlink" Target="http://www.scholarshipstats.com/fencing.html" TargetMode="External"/><Relationship Id="rId12" Type="http://schemas.openxmlformats.org/officeDocument/2006/relationships/hyperlink" Target="http://www.scholarshipstats.com/lacrosse.html" TargetMode="External"/><Relationship Id="rId17" Type="http://schemas.openxmlformats.org/officeDocument/2006/relationships/hyperlink" Target="http://www.scholarshipstats.com/soccer.html" TargetMode="External"/><Relationship Id="rId25" Type="http://schemas.openxmlformats.org/officeDocument/2006/relationships/hyperlink" Target="http://www.scholarshipstats.com/baseball.html" TargetMode="External"/><Relationship Id="rId2" Type="http://schemas.openxmlformats.org/officeDocument/2006/relationships/hyperlink" Target="http://www.scholarshipstats.com/basketball.htm" TargetMode="External"/><Relationship Id="rId16" Type="http://schemas.openxmlformats.org/officeDocument/2006/relationships/hyperlink" Target="http://www.scholarshipstats.com/skiing.html" TargetMode="External"/><Relationship Id="rId20" Type="http://schemas.openxmlformats.org/officeDocument/2006/relationships/hyperlink" Target="http://www.scholarshipstats.com/tennis.htm" TargetMode="External"/><Relationship Id="rId1" Type="http://schemas.openxmlformats.org/officeDocument/2006/relationships/slideLayout" Target="../slideLayouts/slideLayout7.xml"/><Relationship Id="rId6" Type="http://schemas.openxmlformats.org/officeDocument/2006/relationships/hyperlink" Target="http://www.scholarshipstats.com/equestrian.html" TargetMode="External"/><Relationship Id="rId11" Type="http://schemas.openxmlformats.org/officeDocument/2006/relationships/hyperlink" Target="http://www.scholarshipstats.com/hockey.html" TargetMode="External"/><Relationship Id="rId24" Type="http://schemas.openxmlformats.org/officeDocument/2006/relationships/hyperlink" Target="http://www.scholarshipstats.com/waterpolo.html" TargetMode="External"/><Relationship Id="rId5" Type="http://schemas.openxmlformats.org/officeDocument/2006/relationships/hyperlink" Target="http://www.scholarshipstats.com/crosscountry.htm" TargetMode="External"/><Relationship Id="rId15" Type="http://schemas.openxmlformats.org/officeDocument/2006/relationships/hyperlink" Target="http://www.scholarshipstats.com/rugby.html" TargetMode="External"/><Relationship Id="rId23" Type="http://schemas.openxmlformats.org/officeDocument/2006/relationships/hyperlink" Target="http://www.scholarshipstats.com/volleyball.htm" TargetMode="External"/><Relationship Id="rId10" Type="http://schemas.openxmlformats.org/officeDocument/2006/relationships/hyperlink" Target="http://www.scholarshipstats.com/gymnastics.html" TargetMode="External"/><Relationship Id="rId19" Type="http://schemas.openxmlformats.org/officeDocument/2006/relationships/hyperlink" Target="http://www.scholarshipstats.com/swimming.htm" TargetMode="External"/><Relationship Id="rId4" Type="http://schemas.openxmlformats.org/officeDocument/2006/relationships/hyperlink" Target="http://www.scholarshipstats.com/bowling.html" TargetMode="External"/><Relationship Id="rId9" Type="http://schemas.openxmlformats.org/officeDocument/2006/relationships/hyperlink" Target="http://www.scholarshipstats.com/golf.htm" TargetMode="External"/><Relationship Id="rId14" Type="http://schemas.openxmlformats.org/officeDocument/2006/relationships/hyperlink" Target="http://www.scholarshipstats.com/rowing.html" TargetMode="External"/><Relationship Id="rId22" Type="http://schemas.openxmlformats.org/officeDocument/2006/relationships/hyperlink" Target="http://www.scholarshipstats.com/triathlon.html" TargetMode="External"/><Relationship Id="rId27" Type="http://schemas.openxmlformats.org/officeDocument/2006/relationships/hyperlink" Target="http://www.scholarshipstats.com/wrestling.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a:t>The College Search</a:t>
            </a:r>
          </a:p>
        </p:txBody>
      </p:sp>
      <p:sp>
        <p:nvSpPr>
          <p:cNvPr id="3" name="Subtitle 2"/>
          <p:cNvSpPr>
            <a:spLocks noGrp="1"/>
          </p:cNvSpPr>
          <p:nvPr>
            <p:ph type="subTitle" idx="1"/>
          </p:nvPr>
        </p:nvSpPr>
        <p:spPr/>
        <p:txBody>
          <a:bodyPr>
            <a:normAutofit/>
          </a:bodyPr>
          <a:lstStyle/>
          <a:p>
            <a:r>
              <a:rPr lang="en-US" sz="3600" b="1" dirty="0"/>
              <a:t>Finding the right fit for YOU </a:t>
            </a:r>
          </a:p>
        </p:txBody>
      </p:sp>
    </p:spTree>
    <p:extLst>
      <p:ext uri="{BB962C8B-B14F-4D97-AF65-F5344CB8AC3E}">
        <p14:creationId xmlns:p14="http://schemas.microsoft.com/office/powerpoint/2010/main" val="921051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84323"/>
          </a:xfrm>
        </p:spPr>
        <p:txBody>
          <a:bodyPr/>
          <a:lstStyle/>
          <a:p>
            <a:r>
              <a:rPr lang="en-US" dirty="0"/>
              <a:t>Contacting Coaches</a:t>
            </a:r>
          </a:p>
        </p:txBody>
      </p:sp>
      <p:sp>
        <p:nvSpPr>
          <p:cNvPr id="3" name="Content Placeholder 2"/>
          <p:cNvSpPr>
            <a:spLocks noGrp="1"/>
          </p:cNvSpPr>
          <p:nvPr>
            <p:ph idx="1"/>
          </p:nvPr>
        </p:nvSpPr>
        <p:spPr>
          <a:xfrm>
            <a:off x="1295401" y="2556932"/>
            <a:ext cx="9601196" cy="3688004"/>
          </a:xfrm>
        </p:spPr>
        <p:txBody>
          <a:bodyPr>
            <a:normAutofit/>
          </a:bodyPr>
          <a:lstStyle/>
          <a:p>
            <a:r>
              <a:rPr lang="en-US" dirty="0"/>
              <a:t>Initiate the contact (college coaches perspective)</a:t>
            </a:r>
          </a:p>
          <a:p>
            <a:r>
              <a:rPr lang="en-US" dirty="0"/>
              <a:t>Make sure the info comes from the student athlete (not your parent)</a:t>
            </a:r>
          </a:p>
          <a:p>
            <a:r>
              <a:rPr lang="en-US" dirty="0"/>
              <a:t>What to include &amp; Why: (college coaches perspective)</a:t>
            </a:r>
          </a:p>
          <a:p>
            <a:pPr lvl="2"/>
            <a:r>
              <a:rPr lang="en-US" dirty="0"/>
              <a:t>Make it personal – put in the coaches name, put in the school, add why you are interested in their school &amp; program.</a:t>
            </a:r>
          </a:p>
          <a:p>
            <a:pPr lvl="2"/>
            <a:r>
              <a:rPr lang="en-US" dirty="0"/>
              <a:t>Grad Year, GPA, Test Scores, Desired Major, Club Team, HS Team, Position, Extra Curricular, Photo</a:t>
            </a:r>
          </a:p>
          <a:p>
            <a:r>
              <a:rPr lang="en-US" dirty="0"/>
              <a:t>Follow-up &amp; keep coaches updated on your schedule.</a:t>
            </a:r>
          </a:p>
        </p:txBody>
      </p:sp>
    </p:spTree>
    <p:extLst>
      <p:ext uri="{BB962C8B-B14F-4D97-AF65-F5344CB8AC3E}">
        <p14:creationId xmlns:p14="http://schemas.microsoft.com/office/powerpoint/2010/main" val="381450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Campus Visits</a:t>
            </a:r>
          </a:p>
        </p:txBody>
      </p:sp>
      <p:sp>
        <p:nvSpPr>
          <p:cNvPr id="3" name="Content Placeholder 2"/>
          <p:cNvSpPr>
            <a:spLocks noGrp="1"/>
          </p:cNvSpPr>
          <p:nvPr>
            <p:ph idx="1"/>
          </p:nvPr>
        </p:nvSpPr>
        <p:spPr/>
        <p:txBody>
          <a:bodyPr>
            <a:normAutofit fontScale="85000" lnSpcReduction="20000"/>
          </a:bodyPr>
          <a:lstStyle/>
          <a:p>
            <a:r>
              <a:rPr lang="en-US" dirty="0"/>
              <a:t>Unofficial Visits </a:t>
            </a:r>
          </a:p>
          <a:p>
            <a:pPr lvl="1"/>
            <a:r>
              <a:rPr lang="en-US" dirty="0"/>
              <a:t>You pay</a:t>
            </a:r>
          </a:p>
          <a:p>
            <a:pPr lvl="1"/>
            <a:r>
              <a:rPr lang="en-US" dirty="0"/>
              <a:t>Unlimited</a:t>
            </a:r>
          </a:p>
          <a:p>
            <a:r>
              <a:rPr lang="en-US" dirty="0"/>
              <a:t>Official Visits</a:t>
            </a:r>
          </a:p>
          <a:p>
            <a:pPr lvl="1"/>
            <a:r>
              <a:rPr lang="en-US" dirty="0"/>
              <a:t>University covers expenses.</a:t>
            </a:r>
          </a:p>
          <a:p>
            <a:pPr lvl="1"/>
            <a:r>
              <a:rPr lang="en-US" dirty="0"/>
              <a:t>All 3 Divisions have different timelines on “official visit” dates. You must also be registered with the NCAA Eligibility Center and have proper documentation with the school at DI &amp; DII (not required at DIII). </a:t>
            </a:r>
          </a:p>
          <a:p>
            <a:pPr lvl="1"/>
            <a:r>
              <a:rPr lang="en-US" dirty="0"/>
              <a:t>No more than five official visits to Division I and/or Division II schools and you can only take one visit, per school. There is no limit on the number of official visits you can take at the Division III and NAIA levels, but you can only take one visit per school.</a:t>
            </a:r>
          </a:p>
          <a:p>
            <a:pPr lvl="1"/>
            <a:endParaRPr lang="en-US" dirty="0"/>
          </a:p>
        </p:txBody>
      </p:sp>
    </p:spTree>
    <p:extLst>
      <p:ext uri="{BB962C8B-B14F-4D97-AF65-F5344CB8AC3E}">
        <p14:creationId xmlns:p14="http://schemas.microsoft.com/office/powerpoint/2010/main" val="3743173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 on a campus visit</a:t>
            </a:r>
          </a:p>
        </p:txBody>
      </p:sp>
      <p:sp>
        <p:nvSpPr>
          <p:cNvPr id="3" name="Content Placeholder 2"/>
          <p:cNvSpPr>
            <a:spLocks noGrp="1"/>
          </p:cNvSpPr>
          <p:nvPr>
            <p:ph idx="1"/>
          </p:nvPr>
        </p:nvSpPr>
        <p:spPr/>
        <p:txBody>
          <a:bodyPr>
            <a:normAutofit fontScale="77500" lnSpcReduction="20000"/>
          </a:bodyPr>
          <a:lstStyle/>
          <a:p>
            <a:r>
              <a:rPr lang="en-US" dirty="0"/>
              <a:t>Unofficial Visit</a:t>
            </a:r>
          </a:p>
          <a:p>
            <a:pPr lvl="1"/>
            <a:r>
              <a:rPr lang="en-US" dirty="0"/>
              <a:t>Usually set-up through admissions.</a:t>
            </a:r>
          </a:p>
          <a:p>
            <a:pPr lvl="1"/>
            <a:r>
              <a:rPr lang="en-US" dirty="0"/>
              <a:t>Meet with admissions, campus tour, chat with coach (coach can talk to you on campus)</a:t>
            </a:r>
          </a:p>
          <a:p>
            <a:pPr lvl="1"/>
            <a:r>
              <a:rPr lang="en-US" dirty="0"/>
              <a:t>Questions to ask? Things to look for? – Have a list based on what is important to you. </a:t>
            </a:r>
          </a:p>
          <a:p>
            <a:pPr lvl="1"/>
            <a:r>
              <a:rPr lang="en-US" dirty="0"/>
              <a:t>Follow-up (thank you note, thank you email)</a:t>
            </a:r>
          </a:p>
          <a:p>
            <a:pPr lvl="1"/>
            <a:r>
              <a:rPr lang="en-US" dirty="0"/>
              <a:t>NOTE: at the DI and sometimes DII level they will have you arrange an “unofficial” visit through admissions as a general student where you stay overnight (in order to skirt the rule of official visit timeline)</a:t>
            </a:r>
          </a:p>
          <a:p>
            <a:r>
              <a:rPr lang="en-US" dirty="0"/>
              <a:t>Official Visit</a:t>
            </a:r>
          </a:p>
          <a:p>
            <a:pPr lvl="1"/>
            <a:r>
              <a:rPr lang="en-US" dirty="0"/>
              <a:t>Overnight with the team, school takes care of your meals and money for student hosts for entertainment. </a:t>
            </a:r>
          </a:p>
          <a:p>
            <a:pPr marL="0" indent="0">
              <a:buNone/>
            </a:pPr>
            <a:endParaRPr lang="en-US" dirty="0"/>
          </a:p>
        </p:txBody>
      </p:sp>
    </p:spTree>
    <p:extLst>
      <p:ext uri="{BB962C8B-B14F-4D97-AF65-F5344CB8AC3E}">
        <p14:creationId xmlns:p14="http://schemas.microsoft.com/office/powerpoint/2010/main" val="145839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34934" y="728403"/>
            <a:ext cx="8379229" cy="769441"/>
          </a:xfrm>
          <a:prstGeom prst="rect">
            <a:avLst/>
          </a:prstGeom>
          <a:noFill/>
        </p:spPr>
        <p:txBody>
          <a:bodyPr wrap="square" rtlCol="0">
            <a:spAutoFit/>
          </a:bodyPr>
          <a:lstStyle/>
          <a:p>
            <a:pPr algn="ctr"/>
            <a:r>
              <a:rPr lang="en-US" sz="4400" dirty="0"/>
              <a:t>Eligibility – Division I &amp; Division II</a:t>
            </a:r>
          </a:p>
        </p:txBody>
      </p:sp>
      <p:sp>
        <p:nvSpPr>
          <p:cNvPr id="2" name="Content Placeholder 1"/>
          <p:cNvSpPr>
            <a:spLocks noGrp="1"/>
          </p:cNvSpPr>
          <p:nvPr>
            <p:ph idx="1"/>
          </p:nvPr>
        </p:nvSpPr>
        <p:spPr/>
        <p:txBody>
          <a:bodyPr/>
          <a:lstStyle/>
          <a:p>
            <a:r>
              <a:rPr lang="en-US" dirty="0"/>
              <a:t>As a college-bound student athlete, you are responsible for your eligibility — that means planning ahead, taking high school classes seriously and protecting your amateur status. </a:t>
            </a:r>
          </a:p>
          <a:p>
            <a:r>
              <a:rPr lang="en-US" dirty="0"/>
              <a:t>If you want to play NCAA sports at a Division I or II school, </a:t>
            </a:r>
            <a:r>
              <a:rPr lang="en-US" b="1" dirty="0"/>
              <a:t>you need to register with the NCAA Eligibility Center</a:t>
            </a:r>
            <a:r>
              <a:rPr lang="en-US" dirty="0"/>
              <a:t>.</a:t>
            </a:r>
          </a:p>
          <a:p>
            <a:pPr lvl="1"/>
            <a:r>
              <a:rPr lang="en-US" dirty="0"/>
              <a:t>You should plan to register during your sophomore year of high school. </a:t>
            </a:r>
          </a:p>
        </p:txBody>
      </p:sp>
    </p:spTree>
    <p:extLst>
      <p:ext uri="{BB962C8B-B14F-4D97-AF65-F5344CB8AC3E}">
        <p14:creationId xmlns:p14="http://schemas.microsoft.com/office/powerpoint/2010/main" val="59309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decision….</a:t>
            </a:r>
          </a:p>
        </p:txBody>
      </p:sp>
      <p:sp>
        <p:nvSpPr>
          <p:cNvPr id="3" name="Content Placeholder 2"/>
          <p:cNvSpPr>
            <a:spLocks noGrp="1"/>
          </p:cNvSpPr>
          <p:nvPr>
            <p:ph idx="1"/>
          </p:nvPr>
        </p:nvSpPr>
        <p:spPr/>
        <p:txBody>
          <a:bodyPr>
            <a:normAutofit fontScale="92500" lnSpcReduction="20000"/>
          </a:bodyPr>
          <a:lstStyle/>
          <a:p>
            <a:r>
              <a:rPr lang="en-US" dirty="0"/>
              <a:t>Is it the right school for you and your future? </a:t>
            </a:r>
          </a:p>
          <a:p>
            <a:pPr lvl="1"/>
            <a:r>
              <a:rPr lang="en-US" dirty="0"/>
              <a:t>Academics and Financial Aid (return on your investment)</a:t>
            </a:r>
          </a:p>
          <a:p>
            <a:pPr lvl="1"/>
            <a:r>
              <a:rPr lang="en-US" dirty="0"/>
              <a:t>Soccer is just the icing on the cake</a:t>
            </a:r>
          </a:p>
          <a:p>
            <a:r>
              <a:rPr lang="en-US" dirty="0"/>
              <a:t>All schools are on different timelines</a:t>
            </a:r>
          </a:p>
          <a:p>
            <a:r>
              <a:rPr lang="en-US" dirty="0"/>
              <a:t>Verbal commitments </a:t>
            </a:r>
          </a:p>
          <a:p>
            <a:r>
              <a:rPr lang="en-US" dirty="0"/>
              <a:t>NLI and CSL</a:t>
            </a:r>
          </a:p>
          <a:p>
            <a:r>
              <a:rPr lang="en-US" dirty="0"/>
              <a:t>What’s important to you? </a:t>
            </a:r>
          </a:p>
          <a:p>
            <a:pPr lvl="1"/>
            <a:r>
              <a:rPr lang="en-US" dirty="0"/>
              <a:t>playing time, being on a team – how will you look back on your experience? </a:t>
            </a:r>
          </a:p>
          <a:p>
            <a:pPr lvl="1"/>
            <a:endParaRPr lang="en-US" dirty="0"/>
          </a:p>
          <a:p>
            <a:endParaRPr lang="en-US" dirty="0"/>
          </a:p>
        </p:txBody>
      </p:sp>
    </p:spTree>
    <p:extLst>
      <p:ext uri="{BB962C8B-B14F-4D97-AF65-F5344CB8AC3E}">
        <p14:creationId xmlns:p14="http://schemas.microsoft.com/office/powerpoint/2010/main" val="1570114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Notes &amp; Take Away</a:t>
            </a:r>
          </a:p>
        </p:txBody>
      </p:sp>
      <p:sp>
        <p:nvSpPr>
          <p:cNvPr id="3" name="Content Placeholder 2"/>
          <p:cNvSpPr>
            <a:spLocks noGrp="1"/>
          </p:cNvSpPr>
          <p:nvPr>
            <p:ph idx="1"/>
          </p:nvPr>
        </p:nvSpPr>
        <p:spPr/>
        <p:txBody>
          <a:bodyPr>
            <a:normAutofit fontScale="92500"/>
          </a:bodyPr>
          <a:lstStyle/>
          <a:p>
            <a:r>
              <a:rPr lang="en-US" dirty="0"/>
              <a:t>There is a place for EVERYONE in college athletics – you have to find your fit.</a:t>
            </a:r>
          </a:p>
          <a:p>
            <a:r>
              <a:rPr lang="en-US" dirty="0"/>
              <a:t>Contacting Coaches &amp; Schools – put in the work &amp; follow-up.</a:t>
            </a:r>
          </a:p>
          <a:p>
            <a:pPr lvl="1"/>
            <a:r>
              <a:rPr lang="en-US" dirty="0"/>
              <a:t>Sell your self and be your own advocate. </a:t>
            </a:r>
          </a:p>
          <a:p>
            <a:pPr lvl="1"/>
            <a:r>
              <a:rPr lang="en-US" dirty="0"/>
              <a:t>Visit schools </a:t>
            </a:r>
          </a:p>
          <a:p>
            <a:r>
              <a:rPr lang="en-US" dirty="0"/>
              <a:t>Be aware of each level and the different rules/guidelines.  </a:t>
            </a:r>
          </a:p>
          <a:p>
            <a:r>
              <a:rPr lang="en-US" dirty="0"/>
              <a:t> Grades = $$$</a:t>
            </a:r>
          </a:p>
          <a:p>
            <a:r>
              <a:rPr lang="en-US" dirty="0"/>
              <a:t>It is your future.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037388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14657"/>
          </a:xfrm>
        </p:spPr>
        <p:txBody>
          <a:bodyPr>
            <a:normAutofit/>
          </a:bodyPr>
          <a:lstStyle/>
          <a:p>
            <a:r>
              <a:rPr lang="en-US" dirty="0"/>
              <a:t>Resources</a:t>
            </a:r>
          </a:p>
        </p:txBody>
      </p:sp>
      <p:sp>
        <p:nvSpPr>
          <p:cNvPr id="3" name="Content Placeholder 2"/>
          <p:cNvSpPr>
            <a:spLocks noGrp="1"/>
          </p:cNvSpPr>
          <p:nvPr>
            <p:ph idx="1"/>
          </p:nvPr>
        </p:nvSpPr>
        <p:spPr>
          <a:xfrm>
            <a:off x="758284" y="2472267"/>
            <a:ext cx="10961648" cy="3470507"/>
          </a:xfrm>
        </p:spPr>
        <p:txBody>
          <a:bodyPr>
            <a:normAutofit lnSpcReduction="10000"/>
          </a:bodyPr>
          <a:lstStyle/>
          <a:p>
            <a:r>
              <a:rPr lang="en-US" b="1" dirty="0"/>
              <a:t>NCAA Future Page:  </a:t>
            </a:r>
            <a:br>
              <a:rPr lang="en-US" b="1" dirty="0"/>
            </a:br>
            <a:r>
              <a:rPr lang="en-US" b="1" dirty="0">
                <a:hlinkClick r:id="rId2"/>
              </a:rPr>
              <a:t>http://www.ncaa.org/student-athletes/future</a:t>
            </a:r>
            <a:endParaRPr lang="en-US" b="1" dirty="0"/>
          </a:p>
          <a:p>
            <a:r>
              <a:rPr lang="en-US" b="1" dirty="0"/>
              <a:t>NCAA Guide for the College Bound Student Athlete</a:t>
            </a:r>
            <a:br>
              <a:rPr lang="en-US" b="1" dirty="0"/>
            </a:br>
            <a:r>
              <a:rPr lang="en-US" b="1" dirty="0">
                <a:hlinkClick r:id="rId3"/>
              </a:rPr>
              <a:t>http://www.ncaapublications.com/productdownloads/CBSA19.pdf</a:t>
            </a:r>
            <a:r>
              <a:rPr lang="en-US" b="1" dirty="0"/>
              <a:t> </a:t>
            </a:r>
          </a:p>
          <a:p>
            <a:r>
              <a:rPr lang="en-US" b="1" dirty="0"/>
              <a:t>NCAA Initial Eligibility Brochure (Road Map To Initial Eligibility)</a:t>
            </a:r>
            <a:br>
              <a:rPr lang="en-US" b="1" dirty="0"/>
            </a:br>
            <a:r>
              <a:rPr lang="en-US" b="1" dirty="0">
                <a:hlinkClick r:id="rId4"/>
              </a:rPr>
              <a:t>http://www.ncaapublications.com/productdownloads/EB18-19_single.pdfFree</a:t>
            </a:r>
            <a:endParaRPr lang="en-US" b="1" dirty="0"/>
          </a:p>
          <a:p>
            <a:r>
              <a:rPr lang="en-US" b="1" dirty="0"/>
              <a:t> NCSA Recruiting Rules &amp; Calendar: </a:t>
            </a:r>
            <a:br>
              <a:rPr lang="en-US" b="1" dirty="0"/>
            </a:br>
            <a:r>
              <a:rPr lang="en-US" b="1" dirty="0">
                <a:hlinkClick r:id="rId5"/>
              </a:rPr>
              <a:t>https://www.ncsasports.org/womens-soccer/recruiting-rules-calendar</a:t>
            </a:r>
            <a:endParaRPr lang="en-US" b="1" dirty="0"/>
          </a:p>
          <a:p>
            <a:endParaRPr lang="en-US" dirty="0"/>
          </a:p>
          <a:p>
            <a:endParaRPr lang="en-US" dirty="0"/>
          </a:p>
        </p:txBody>
      </p:sp>
    </p:spTree>
    <p:extLst>
      <p:ext uri="{BB962C8B-B14F-4D97-AF65-F5344CB8AC3E}">
        <p14:creationId xmlns:p14="http://schemas.microsoft.com/office/powerpoint/2010/main" val="32435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Where to start?</a:t>
            </a:r>
          </a:p>
        </p:txBody>
      </p:sp>
      <p:sp>
        <p:nvSpPr>
          <p:cNvPr id="3" name="Content Placeholder 2"/>
          <p:cNvSpPr>
            <a:spLocks noGrp="1"/>
          </p:cNvSpPr>
          <p:nvPr>
            <p:ph idx="1"/>
          </p:nvPr>
        </p:nvSpPr>
        <p:spPr/>
        <p:txBody>
          <a:bodyPr/>
          <a:lstStyle/>
          <a:p>
            <a:r>
              <a:rPr lang="en-US" dirty="0"/>
              <a:t>What you want as a student and what you want as a student athlete.</a:t>
            </a:r>
          </a:p>
          <a:p>
            <a:r>
              <a:rPr lang="en-US" dirty="0"/>
              <a:t>Distance from home?</a:t>
            </a:r>
          </a:p>
          <a:p>
            <a:r>
              <a:rPr lang="en-US" dirty="0"/>
              <a:t>Type of school?</a:t>
            </a:r>
          </a:p>
          <a:p>
            <a:r>
              <a:rPr lang="en-US" dirty="0"/>
              <a:t>Academics?</a:t>
            </a:r>
          </a:p>
          <a:p>
            <a:r>
              <a:rPr lang="en-US" dirty="0"/>
              <a:t>Size of School?</a:t>
            </a:r>
          </a:p>
          <a:p>
            <a:r>
              <a:rPr lang="en-US" dirty="0"/>
              <a:t>Overall financials – return on your investment.</a:t>
            </a:r>
          </a:p>
          <a:p>
            <a:endParaRPr lang="en-US" dirty="0"/>
          </a:p>
          <a:p>
            <a:endParaRPr lang="en-US" dirty="0"/>
          </a:p>
          <a:p>
            <a:endParaRPr lang="en-US" dirty="0"/>
          </a:p>
        </p:txBody>
      </p:sp>
    </p:spTree>
    <p:extLst>
      <p:ext uri="{BB962C8B-B14F-4D97-AF65-F5344CB8AC3E}">
        <p14:creationId xmlns:p14="http://schemas.microsoft.com/office/powerpoint/2010/main" val="29054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Being a Student-Athlete</a:t>
            </a:r>
            <a:r>
              <a:rPr lang="en-US" dirty="0"/>
              <a:t>	</a:t>
            </a:r>
          </a:p>
        </p:txBody>
      </p:sp>
      <p:sp>
        <p:nvSpPr>
          <p:cNvPr id="3" name="Content Placeholder 2"/>
          <p:cNvSpPr>
            <a:spLocks noGrp="1"/>
          </p:cNvSpPr>
          <p:nvPr>
            <p:ph idx="1"/>
          </p:nvPr>
        </p:nvSpPr>
        <p:spPr/>
        <p:txBody>
          <a:bodyPr/>
          <a:lstStyle/>
          <a:p>
            <a:r>
              <a:rPr lang="en-US" dirty="0"/>
              <a:t>Time Commitment</a:t>
            </a:r>
            <a:br>
              <a:rPr lang="en-US" dirty="0"/>
            </a:br>
            <a:r>
              <a:rPr lang="en-US" dirty="0"/>
              <a:t>- HS Time v. College Time</a:t>
            </a:r>
          </a:p>
          <a:p>
            <a:r>
              <a:rPr lang="en-US" dirty="0"/>
              <a:t>Academics</a:t>
            </a:r>
          </a:p>
          <a:p>
            <a:r>
              <a:rPr lang="en-US" dirty="0"/>
              <a:t>Last 4 years… </a:t>
            </a:r>
          </a:p>
          <a:p>
            <a:r>
              <a:rPr lang="en-US" dirty="0"/>
              <a:t>Soft Skills Employers are looking for. Give yourself an edge when entering the work force. </a:t>
            </a:r>
          </a:p>
          <a:p>
            <a:pPr marL="457200" lvl="1" indent="0">
              <a:buNone/>
            </a:pPr>
            <a:endParaRPr lang="en-US" dirty="0"/>
          </a:p>
        </p:txBody>
      </p:sp>
    </p:spTree>
    <p:extLst>
      <p:ext uri="{BB962C8B-B14F-4D97-AF65-F5344CB8AC3E}">
        <p14:creationId xmlns:p14="http://schemas.microsoft.com/office/powerpoint/2010/main" val="122075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0354" t="15671" r="20832" b="4557"/>
          <a:stretch/>
        </p:blipFill>
        <p:spPr bwMode="auto">
          <a:xfrm>
            <a:off x="1851102" y="490654"/>
            <a:ext cx="8753707" cy="58766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875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31226" t="19122" r="41084" b="68092"/>
          <a:stretch/>
        </p:blipFill>
        <p:spPr bwMode="auto">
          <a:xfrm>
            <a:off x="2579248" y="906165"/>
            <a:ext cx="7409704" cy="1800659"/>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C481CE9B-B23E-45FA-81B5-C3FDA68342B3}"/>
              </a:ext>
            </a:extLst>
          </p:cNvPr>
          <p:cNvPicPr/>
          <p:nvPr/>
        </p:nvPicPr>
        <p:blipFill rotWithShape="1">
          <a:blip r:embed="rId2"/>
          <a:srcRect l="30872" t="68347" r="40880" b="4369"/>
          <a:stretch/>
        </p:blipFill>
        <p:spPr bwMode="auto">
          <a:xfrm>
            <a:off x="5910962" y="2732783"/>
            <a:ext cx="5439753" cy="3095220"/>
          </a:xfrm>
          <a:prstGeom prst="rect">
            <a:avLst/>
          </a:prstGeom>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A7256CAE-3AAC-448D-980E-94A2D012C17D}"/>
              </a:ext>
            </a:extLst>
          </p:cNvPr>
          <p:cNvPicPr/>
          <p:nvPr/>
        </p:nvPicPr>
        <p:blipFill rotWithShape="1">
          <a:blip r:embed="rId2"/>
          <a:srcRect l="30872" t="31793" r="40880" b="32316"/>
          <a:stretch/>
        </p:blipFill>
        <p:spPr bwMode="auto">
          <a:xfrm>
            <a:off x="841285" y="2732783"/>
            <a:ext cx="5027079" cy="34480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5782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0032" t="16809" r="20993" b="17664"/>
          <a:stretch/>
        </p:blipFill>
        <p:spPr bwMode="auto">
          <a:xfrm>
            <a:off x="1508760" y="480060"/>
            <a:ext cx="9412085" cy="58869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993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37854" y="982663"/>
            <a:ext cx="9601200" cy="77787"/>
          </a:xfrm>
        </p:spPr>
        <p:txBody>
          <a:bodyPr>
            <a:normAutofit fontScale="90000"/>
          </a:bodyPr>
          <a:lstStyle/>
          <a:p>
            <a:r>
              <a:rPr lang="en-US" sz="3600" dirty="0"/>
              <a:t>Scholarship Breakdown</a:t>
            </a:r>
            <a:br>
              <a:rPr lang="en-US" dirty="0"/>
            </a:br>
            <a:endParaRPr lang="en-US" dirty="0"/>
          </a:p>
        </p:txBody>
      </p:sp>
      <p:graphicFrame>
        <p:nvGraphicFramePr>
          <p:cNvPr id="14" name="Content Placeholder 13"/>
          <p:cNvGraphicFramePr>
            <a:graphicFrameLocks noGrp="1"/>
          </p:cNvGraphicFramePr>
          <p:nvPr>
            <p:ph sz="half" idx="4294967295"/>
            <p:extLst>
              <p:ext uri="{D42A27DB-BD31-4B8C-83A1-F6EECF244321}">
                <p14:modId xmlns:p14="http://schemas.microsoft.com/office/powerpoint/2010/main" val="1493753726"/>
              </p:ext>
            </p:extLst>
          </p:nvPr>
        </p:nvGraphicFramePr>
        <p:xfrm>
          <a:off x="6286499" y="982666"/>
          <a:ext cx="5392883" cy="5056426"/>
        </p:xfrm>
        <a:graphic>
          <a:graphicData uri="http://schemas.openxmlformats.org/drawingml/2006/table">
            <a:tbl>
              <a:tblPr/>
              <a:tblGrid>
                <a:gridCol w="2633490">
                  <a:extLst>
                    <a:ext uri="{9D8B030D-6E8A-4147-A177-3AD203B41FA5}">
                      <a16:colId xmlns:a16="http://schemas.microsoft.com/office/drawing/2014/main" val="20000"/>
                    </a:ext>
                  </a:extLst>
                </a:gridCol>
                <a:gridCol w="503615">
                  <a:extLst>
                    <a:ext uri="{9D8B030D-6E8A-4147-A177-3AD203B41FA5}">
                      <a16:colId xmlns:a16="http://schemas.microsoft.com/office/drawing/2014/main" val="20001"/>
                    </a:ext>
                  </a:extLst>
                </a:gridCol>
                <a:gridCol w="566567">
                  <a:extLst>
                    <a:ext uri="{9D8B030D-6E8A-4147-A177-3AD203B41FA5}">
                      <a16:colId xmlns:a16="http://schemas.microsoft.com/office/drawing/2014/main" val="20002"/>
                    </a:ext>
                  </a:extLst>
                </a:gridCol>
                <a:gridCol w="556076">
                  <a:extLst>
                    <a:ext uri="{9D8B030D-6E8A-4147-A177-3AD203B41FA5}">
                      <a16:colId xmlns:a16="http://schemas.microsoft.com/office/drawing/2014/main" val="20003"/>
                    </a:ext>
                  </a:extLst>
                </a:gridCol>
                <a:gridCol w="524599">
                  <a:extLst>
                    <a:ext uri="{9D8B030D-6E8A-4147-A177-3AD203B41FA5}">
                      <a16:colId xmlns:a16="http://schemas.microsoft.com/office/drawing/2014/main" val="20004"/>
                    </a:ext>
                  </a:extLst>
                </a:gridCol>
                <a:gridCol w="608536">
                  <a:extLst>
                    <a:ext uri="{9D8B030D-6E8A-4147-A177-3AD203B41FA5}">
                      <a16:colId xmlns:a16="http://schemas.microsoft.com/office/drawing/2014/main" val="20005"/>
                    </a:ext>
                  </a:extLst>
                </a:gridCol>
              </a:tblGrid>
              <a:tr h="179806">
                <a:tc>
                  <a:txBody>
                    <a:bodyPr/>
                    <a:lstStyle/>
                    <a:p>
                      <a:pPr algn="ctr" fontAlgn="ctr"/>
                      <a:r>
                        <a:rPr lang="en-US" sz="1100" b="1" i="0" u="none" strike="noStrike" dirty="0">
                          <a:solidFill>
                            <a:srgbClr val="000000"/>
                          </a:solidFill>
                          <a:effectLst/>
                          <a:latin typeface="Arial" panose="020B0604020202020204" pitchFamily="34" charset="0"/>
                        </a:rPr>
                        <a:t>Women’s Scholarship limit</a:t>
                      </a:r>
                    </a:p>
                  </a:txBody>
                  <a:tcPr marL="6154" marR="6154" marT="6154"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NCAA I</a:t>
                      </a:r>
                    </a:p>
                  </a:txBody>
                  <a:tcPr marL="6154" marR="6154" marT="6154"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NCAA II</a:t>
                      </a:r>
                    </a:p>
                  </a:txBody>
                  <a:tcPr marL="6154" marR="6154" marT="6154"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NCAA III</a:t>
                      </a:r>
                    </a:p>
                  </a:txBody>
                  <a:tcPr marL="6154" marR="6154" marT="6154"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NAIA **</a:t>
                      </a:r>
                    </a:p>
                  </a:txBody>
                  <a:tcPr marL="6154" marR="6154" marT="6154"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NJCAA **</a:t>
                      </a:r>
                    </a:p>
                  </a:txBody>
                  <a:tcPr marL="6154" marR="6154" marT="6154"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85252">
                <a:tc>
                  <a:txBody>
                    <a:bodyPr/>
                    <a:lstStyle/>
                    <a:p>
                      <a:pPr algn="l"/>
                      <a:r>
                        <a:rPr lang="en-US" sz="1100" dirty="0">
                          <a:effectLst/>
                          <a:latin typeface="Calibri" panose="020F0502020204030204" pitchFamily="34" charset="0"/>
                          <a:hlinkClick r:id="rId2"/>
                        </a:rPr>
                        <a:t>Basketball</a:t>
                      </a:r>
                      <a:r>
                        <a:rPr lang="en-US" sz="1100" dirty="0">
                          <a:effectLst/>
                          <a:latin typeface="Calibri" panose="020F0502020204030204" pitchFamily="34" charset="0"/>
                        </a:rPr>
                        <a:t> - NCAA I is a head count sport</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6154" marR="6154" marT="615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6154" marR="6154" marT="615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6154" marR="6154" marT="6154"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85252">
                <a:tc>
                  <a:txBody>
                    <a:bodyPr/>
                    <a:lstStyle/>
                    <a:p>
                      <a:pPr algn="l"/>
                      <a:r>
                        <a:rPr lang="en-US" sz="1100" dirty="0">
                          <a:effectLst/>
                          <a:latin typeface="Calibri" panose="020F0502020204030204" pitchFamily="34" charset="0"/>
                          <a:hlinkClick r:id="rId2"/>
                        </a:rPr>
                        <a:t>Basketball </a:t>
                      </a:r>
                      <a:r>
                        <a:rPr lang="en-US" sz="1100" dirty="0">
                          <a:effectLst/>
                          <a:latin typeface="Calibri" panose="020F0502020204030204" pitchFamily="34" charset="0"/>
                        </a:rPr>
                        <a:t>- NAIA </a:t>
                      </a:r>
                      <a:r>
                        <a:rPr lang="en-US" sz="1100" dirty="0" err="1">
                          <a:effectLst/>
                          <a:latin typeface="Calibri" panose="020F0502020204030204" pitchFamily="34" charset="0"/>
                        </a:rPr>
                        <a:t>Div</a:t>
                      </a:r>
                      <a:r>
                        <a:rPr lang="en-US" sz="1100" dirty="0">
                          <a:effectLst/>
                          <a:latin typeface="Calibri" panose="020F0502020204030204" pitchFamily="34" charset="0"/>
                        </a:rPr>
                        <a:t> I</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11</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02"/>
                  </a:ext>
                </a:extLst>
              </a:tr>
              <a:tr h="185252">
                <a:tc>
                  <a:txBody>
                    <a:bodyPr/>
                    <a:lstStyle/>
                    <a:p>
                      <a:pPr algn="l"/>
                      <a:r>
                        <a:rPr lang="en-US" sz="1100" dirty="0">
                          <a:effectLst/>
                          <a:latin typeface="Calibri" panose="020F0502020204030204" pitchFamily="34" charset="0"/>
                          <a:hlinkClick r:id="rId2"/>
                        </a:rPr>
                        <a:t>Basketball </a:t>
                      </a:r>
                      <a:r>
                        <a:rPr lang="en-US" sz="1100" dirty="0">
                          <a:effectLst/>
                          <a:latin typeface="Calibri" panose="020F0502020204030204" pitchFamily="34" charset="0"/>
                        </a:rPr>
                        <a:t>- NAIA </a:t>
                      </a:r>
                      <a:r>
                        <a:rPr lang="en-US" sz="1100" dirty="0" err="1">
                          <a:effectLst/>
                          <a:latin typeface="Calibri" panose="020F0502020204030204" pitchFamily="34" charset="0"/>
                        </a:rPr>
                        <a:t>Div</a:t>
                      </a:r>
                      <a:r>
                        <a:rPr lang="en-US" sz="1100" dirty="0">
                          <a:effectLst/>
                          <a:latin typeface="Calibri" panose="020F0502020204030204" pitchFamily="34" charset="0"/>
                        </a:rPr>
                        <a:t> II</a:t>
                      </a:r>
                    </a:p>
                  </a:txBody>
                  <a:tcPr marL="0" marR="0" marT="0"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03"/>
                  </a:ext>
                </a:extLst>
              </a:tr>
              <a:tr h="185252">
                <a:tc>
                  <a:txBody>
                    <a:bodyPr/>
                    <a:lstStyle/>
                    <a:p>
                      <a:pPr algn="l"/>
                      <a:r>
                        <a:rPr lang="en-US" sz="1100" dirty="0">
                          <a:effectLst/>
                          <a:latin typeface="Calibri" panose="020F0502020204030204" pitchFamily="34" charset="0"/>
                          <a:hlinkClick r:id="rId3"/>
                        </a:rPr>
                        <a:t>Beach Volleyball</a:t>
                      </a:r>
                      <a:r>
                        <a:rPr lang="en-US" sz="1100" dirty="0">
                          <a:effectLst/>
                          <a:latin typeface="Calibri" panose="020F0502020204030204" pitchFamily="34" charset="0"/>
                        </a:rPr>
                        <a:t> *</a:t>
                      </a:r>
                    </a:p>
                  </a:txBody>
                  <a:tcPr marL="0" marR="0" marT="0"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6</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04"/>
                  </a:ext>
                </a:extLst>
              </a:tr>
              <a:tr h="185252">
                <a:tc>
                  <a:txBody>
                    <a:bodyPr/>
                    <a:lstStyle/>
                    <a:p>
                      <a:pPr algn="l" fontAlgn="ctr"/>
                      <a:r>
                        <a:rPr lang="en-US" sz="1100" b="0" i="0" u="sng" dirty="0">
                          <a:solidFill>
                            <a:srgbClr val="0000FF"/>
                          </a:solidFill>
                          <a:effectLst/>
                          <a:latin typeface="Calibri" panose="020F0502020204030204" pitchFamily="34" charset="0"/>
                          <a:hlinkClick r:id="rId4"/>
                        </a:rPr>
                        <a:t>Bowling</a:t>
                      </a:r>
                      <a:endParaRPr lang="en-US" sz="1100" b="0" i="0" u="sng" dirty="0">
                        <a:solidFill>
                          <a:srgbClr val="0000FF"/>
                        </a:solidFill>
                        <a:effectLst/>
                        <a:latin typeface="Calibri" panose="020F0502020204030204" pitchFamily="34" charset="0"/>
                      </a:endParaRP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5</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6154" marR="6154" marT="6154" marB="0" anchor="ctr">
                    <a:lnL>
                      <a:noFill/>
                    </a:lnL>
                    <a:lnR>
                      <a:noFill/>
                    </a:lnR>
                    <a:lnT>
                      <a:noFill/>
                    </a:lnT>
                    <a:lnB>
                      <a:noFill/>
                    </a:lnB>
                  </a:tcPr>
                </a:tc>
                <a:extLst>
                  <a:ext uri="{0D108BD9-81ED-4DB2-BD59-A6C34878D82A}">
                    <a16:rowId xmlns:a16="http://schemas.microsoft.com/office/drawing/2014/main" val="10005"/>
                  </a:ext>
                </a:extLst>
              </a:tr>
              <a:tr h="335318">
                <a:tc>
                  <a:txBody>
                    <a:bodyPr/>
                    <a:lstStyle/>
                    <a:p>
                      <a:pPr algn="l"/>
                      <a:r>
                        <a:rPr lang="en-US" sz="1100" dirty="0">
                          <a:effectLst/>
                          <a:latin typeface="Calibri" panose="020F0502020204030204" pitchFamily="34" charset="0"/>
                          <a:hlinkClick r:id="rId5"/>
                        </a:rPr>
                        <a:t>Cross Country </a:t>
                      </a:r>
                      <a:r>
                        <a:rPr lang="en-US" sz="1100" dirty="0">
                          <a:effectLst/>
                          <a:latin typeface="Calibri" panose="020F0502020204030204" pitchFamily="34" charset="0"/>
                        </a:rPr>
                        <a:t>- NCAA limits include Track &amp; Field</a:t>
                      </a:r>
                    </a:p>
                  </a:txBody>
                  <a:tcPr marL="0" marR="0" marT="0"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18</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12.6</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5</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6154" marR="6154" marT="6154" marB="0" anchor="ctr">
                    <a:lnL>
                      <a:noFill/>
                    </a:lnL>
                    <a:lnR>
                      <a:noFill/>
                    </a:lnR>
                    <a:lnT>
                      <a:noFill/>
                    </a:lnT>
                    <a:lnB>
                      <a:noFill/>
                    </a:lnB>
                  </a:tcPr>
                </a:tc>
                <a:extLst>
                  <a:ext uri="{0D108BD9-81ED-4DB2-BD59-A6C34878D82A}">
                    <a16:rowId xmlns:a16="http://schemas.microsoft.com/office/drawing/2014/main" val="10006"/>
                  </a:ext>
                </a:extLst>
              </a:tr>
              <a:tr h="185252">
                <a:tc>
                  <a:txBody>
                    <a:bodyPr/>
                    <a:lstStyle/>
                    <a:p>
                      <a:pPr algn="l" fontAlgn="ctr"/>
                      <a:r>
                        <a:rPr lang="en-US" sz="1100" b="0" i="0" u="sng" dirty="0">
                          <a:solidFill>
                            <a:srgbClr val="0000FF"/>
                          </a:solidFill>
                          <a:effectLst/>
                          <a:latin typeface="Calibri" panose="020F0502020204030204" pitchFamily="34" charset="0"/>
                          <a:hlinkClick r:id="rId6"/>
                        </a:rPr>
                        <a:t>Equestrian</a:t>
                      </a:r>
                      <a:endParaRPr lang="en-US" sz="1100" b="0" i="0" u="sng" dirty="0">
                        <a:solidFill>
                          <a:srgbClr val="0000FF"/>
                        </a:solidFill>
                        <a:effectLst/>
                        <a:latin typeface="Calibri" panose="020F0502020204030204" pitchFamily="34" charset="0"/>
                      </a:endParaRP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15</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07"/>
                  </a:ext>
                </a:extLst>
              </a:tr>
              <a:tr h="185252">
                <a:tc>
                  <a:txBody>
                    <a:bodyPr/>
                    <a:lstStyle/>
                    <a:p>
                      <a:pPr algn="l" fontAlgn="ctr"/>
                      <a:r>
                        <a:rPr lang="en-US" sz="1100" b="0" i="0" u="sng" dirty="0">
                          <a:solidFill>
                            <a:srgbClr val="0000FF"/>
                          </a:solidFill>
                          <a:effectLst/>
                          <a:latin typeface="Calibri" panose="020F0502020204030204" pitchFamily="34" charset="0"/>
                          <a:hlinkClick r:id="rId7"/>
                        </a:rPr>
                        <a:t>Fencing</a:t>
                      </a:r>
                      <a:endParaRPr lang="en-US" sz="1100" b="0" i="0" u="sng" dirty="0">
                        <a:solidFill>
                          <a:srgbClr val="0000FF"/>
                        </a:solidFill>
                        <a:effectLst/>
                        <a:latin typeface="Calibri" panose="020F0502020204030204" pitchFamily="34" charset="0"/>
                      </a:endParaRP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5</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08"/>
                  </a:ext>
                </a:extLst>
              </a:tr>
              <a:tr h="185252">
                <a:tc>
                  <a:txBody>
                    <a:bodyPr/>
                    <a:lstStyle/>
                    <a:p>
                      <a:pPr algn="l" fontAlgn="ctr"/>
                      <a:r>
                        <a:rPr lang="en-US" sz="1100" b="0" i="0" u="sng" dirty="0">
                          <a:solidFill>
                            <a:srgbClr val="0000FF"/>
                          </a:solidFill>
                          <a:effectLst/>
                          <a:latin typeface="Calibri" panose="020F0502020204030204" pitchFamily="34" charset="0"/>
                          <a:hlinkClick r:id="rId8"/>
                        </a:rPr>
                        <a:t>Field Hockey</a:t>
                      </a:r>
                      <a:endParaRPr lang="en-US" sz="1100" b="0" i="0" u="sng" dirty="0">
                        <a:solidFill>
                          <a:srgbClr val="0000FF"/>
                        </a:solidFill>
                        <a:effectLst/>
                        <a:latin typeface="Calibri" panose="020F0502020204030204" pitchFamily="34" charset="0"/>
                      </a:endParaRP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12</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09"/>
                  </a:ext>
                </a:extLst>
              </a:tr>
              <a:tr h="185252">
                <a:tc>
                  <a:txBody>
                    <a:bodyPr/>
                    <a:lstStyle/>
                    <a:p>
                      <a:pPr algn="l" fontAlgn="ctr"/>
                      <a:r>
                        <a:rPr lang="en-US" sz="1100" b="0" i="0" u="sng" dirty="0">
                          <a:solidFill>
                            <a:srgbClr val="0000FF"/>
                          </a:solidFill>
                          <a:effectLst/>
                          <a:latin typeface="Calibri" panose="020F0502020204030204" pitchFamily="34" charset="0"/>
                          <a:hlinkClick r:id="rId9"/>
                        </a:rPr>
                        <a:t>Golf</a:t>
                      </a:r>
                      <a:endParaRPr lang="en-US" sz="1100" b="0" i="0" u="sng" dirty="0">
                        <a:solidFill>
                          <a:srgbClr val="0000FF"/>
                        </a:solidFill>
                        <a:effectLst/>
                        <a:latin typeface="Calibri" panose="020F0502020204030204" pitchFamily="34" charset="0"/>
                      </a:endParaRP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6</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5.4</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5</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6154" marR="6154" marT="6154" marB="0" anchor="ctr">
                    <a:lnL>
                      <a:noFill/>
                    </a:lnL>
                    <a:lnR>
                      <a:noFill/>
                    </a:lnR>
                    <a:lnT>
                      <a:noFill/>
                    </a:lnT>
                    <a:lnB>
                      <a:noFill/>
                    </a:lnB>
                  </a:tcPr>
                </a:tc>
                <a:extLst>
                  <a:ext uri="{0D108BD9-81ED-4DB2-BD59-A6C34878D82A}">
                    <a16:rowId xmlns:a16="http://schemas.microsoft.com/office/drawing/2014/main" val="10010"/>
                  </a:ext>
                </a:extLst>
              </a:tr>
              <a:tr h="185252">
                <a:tc>
                  <a:txBody>
                    <a:bodyPr/>
                    <a:lstStyle/>
                    <a:p>
                      <a:pPr algn="l"/>
                      <a:r>
                        <a:rPr lang="en-US" sz="1100" dirty="0">
                          <a:effectLst/>
                          <a:latin typeface="Calibri" panose="020F0502020204030204" pitchFamily="34" charset="0"/>
                          <a:hlinkClick r:id="rId10"/>
                        </a:rPr>
                        <a:t>Gymnastics</a:t>
                      </a:r>
                      <a:r>
                        <a:rPr lang="en-US" sz="1100" dirty="0">
                          <a:effectLst/>
                          <a:latin typeface="Calibri" panose="020F0502020204030204" pitchFamily="34" charset="0"/>
                        </a:rPr>
                        <a:t> - NCAA I is a head count sport</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6</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11"/>
                  </a:ext>
                </a:extLst>
              </a:tr>
              <a:tr h="185252">
                <a:tc>
                  <a:txBody>
                    <a:bodyPr/>
                    <a:lstStyle/>
                    <a:p>
                      <a:pPr algn="l" fontAlgn="ctr"/>
                      <a:r>
                        <a:rPr lang="en-US" sz="1100" b="0" i="0" u="sng" dirty="0">
                          <a:solidFill>
                            <a:srgbClr val="0000FF"/>
                          </a:solidFill>
                          <a:effectLst/>
                          <a:latin typeface="Calibri" panose="020F0502020204030204" pitchFamily="34" charset="0"/>
                          <a:hlinkClick r:id="rId11"/>
                        </a:rPr>
                        <a:t>Ice Hockey</a:t>
                      </a:r>
                      <a:endParaRPr lang="en-US" sz="1100" b="0" i="0" u="sng" dirty="0">
                        <a:solidFill>
                          <a:srgbClr val="0000FF"/>
                        </a:solidFill>
                        <a:effectLst/>
                        <a:latin typeface="Calibri" panose="020F0502020204030204" pitchFamily="34" charset="0"/>
                      </a:endParaRP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18</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12"/>
                  </a:ext>
                </a:extLst>
              </a:tr>
              <a:tr h="185252">
                <a:tc>
                  <a:txBody>
                    <a:bodyPr/>
                    <a:lstStyle/>
                    <a:p>
                      <a:pPr algn="l" fontAlgn="ctr"/>
                      <a:r>
                        <a:rPr lang="en-US" sz="1100" b="0" i="0" u="sng" dirty="0">
                          <a:solidFill>
                            <a:srgbClr val="0000FF"/>
                          </a:solidFill>
                          <a:effectLst/>
                          <a:latin typeface="Calibri" panose="020F0502020204030204" pitchFamily="34" charset="0"/>
                          <a:hlinkClick r:id="rId12"/>
                        </a:rPr>
                        <a:t>Lacrosse</a:t>
                      </a:r>
                      <a:endParaRPr lang="en-US" sz="1100" b="0" i="0" u="sng" dirty="0">
                        <a:solidFill>
                          <a:srgbClr val="0000FF"/>
                        </a:solidFill>
                        <a:effectLst/>
                        <a:latin typeface="Calibri" panose="020F0502020204030204" pitchFamily="34" charset="0"/>
                      </a:endParaRP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6154" marR="6154" marT="6154" marB="0" anchor="ctr">
                    <a:lnL>
                      <a:noFill/>
                    </a:lnL>
                    <a:lnR>
                      <a:noFill/>
                    </a:lnR>
                    <a:lnT>
                      <a:noFill/>
                    </a:lnT>
                    <a:lnB>
                      <a:noFill/>
                    </a:lnB>
                  </a:tcPr>
                </a:tc>
                <a:extLst>
                  <a:ext uri="{0D108BD9-81ED-4DB2-BD59-A6C34878D82A}">
                    <a16:rowId xmlns:a16="http://schemas.microsoft.com/office/drawing/2014/main" val="10013"/>
                  </a:ext>
                </a:extLst>
              </a:tr>
              <a:tr h="185252">
                <a:tc>
                  <a:txBody>
                    <a:bodyPr/>
                    <a:lstStyle/>
                    <a:p>
                      <a:pPr algn="l"/>
                      <a:r>
                        <a:rPr lang="en-US" sz="1100" dirty="0">
                          <a:effectLst/>
                          <a:latin typeface="Calibri" panose="020F0502020204030204" pitchFamily="34" charset="0"/>
                          <a:hlinkClick r:id="rId13"/>
                        </a:rPr>
                        <a:t>Rifle</a:t>
                      </a:r>
                      <a:r>
                        <a:rPr lang="en-US" sz="1100" dirty="0">
                          <a:effectLst/>
                          <a:latin typeface="Calibri" panose="020F0502020204030204" pitchFamily="34" charset="0"/>
                        </a:rPr>
                        <a:t> - Includes men on co-ed teams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3.6</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3.6</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14"/>
                  </a:ext>
                </a:extLst>
              </a:tr>
              <a:tr h="185252">
                <a:tc>
                  <a:txBody>
                    <a:bodyPr/>
                    <a:lstStyle/>
                    <a:p>
                      <a:pPr algn="l" fontAlgn="ctr"/>
                      <a:r>
                        <a:rPr lang="en-US" sz="1100" b="0" i="0" u="sng" dirty="0">
                          <a:solidFill>
                            <a:srgbClr val="0000FF"/>
                          </a:solidFill>
                          <a:effectLst/>
                          <a:latin typeface="Calibri" panose="020F0502020204030204" pitchFamily="34" charset="0"/>
                          <a:hlinkClick r:id="rId14"/>
                        </a:rPr>
                        <a:t>Rowing</a:t>
                      </a:r>
                      <a:endParaRPr lang="en-US" sz="1100" b="0" i="0" u="sng" dirty="0">
                        <a:solidFill>
                          <a:srgbClr val="0000FF"/>
                        </a:solidFill>
                        <a:effectLst/>
                        <a:latin typeface="Calibri" panose="020F0502020204030204" pitchFamily="34" charset="0"/>
                      </a:endParaRP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20</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15"/>
                  </a:ext>
                </a:extLst>
              </a:tr>
              <a:tr h="185252">
                <a:tc>
                  <a:txBody>
                    <a:bodyPr/>
                    <a:lstStyle/>
                    <a:p>
                      <a:pPr algn="l" fontAlgn="ctr"/>
                      <a:r>
                        <a:rPr lang="en-US" sz="1100" b="0" i="0" u="sng" dirty="0">
                          <a:solidFill>
                            <a:srgbClr val="0000FF"/>
                          </a:solidFill>
                          <a:effectLst/>
                          <a:latin typeface="Calibri" panose="020F0502020204030204" pitchFamily="34" charset="0"/>
                          <a:hlinkClick r:id="rId15"/>
                        </a:rPr>
                        <a:t>Rugby</a:t>
                      </a:r>
                      <a:endParaRPr lang="en-US" sz="1100" b="0" i="0" u="sng" dirty="0">
                        <a:solidFill>
                          <a:srgbClr val="0000FF"/>
                        </a:solidFill>
                        <a:effectLst/>
                        <a:latin typeface="Calibri" panose="020F0502020204030204" pitchFamily="34" charset="0"/>
                      </a:endParaRP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12</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16"/>
                  </a:ext>
                </a:extLst>
              </a:tr>
              <a:tr h="185252">
                <a:tc>
                  <a:txBody>
                    <a:bodyPr/>
                    <a:lstStyle/>
                    <a:p>
                      <a:pPr algn="l" fontAlgn="ctr"/>
                      <a:r>
                        <a:rPr lang="en-US" sz="1100" b="0" i="0" u="sng" dirty="0">
                          <a:solidFill>
                            <a:srgbClr val="0000FF"/>
                          </a:solidFill>
                          <a:effectLst/>
                          <a:latin typeface="Calibri" panose="020F0502020204030204" pitchFamily="34" charset="0"/>
                          <a:hlinkClick r:id="rId16"/>
                        </a:rPr>
                        <a:t>Skiing</a:t>
                      </a:r>
                      <a:endParaRPr lang="en-US" sz="1100" b="0" i="0" u="sng" dirty="0">
                        <a:solidFill>
                          <a:srgbClr val="0000FF"/>
                        </a:solidFill>
                        <a:effectLst/>
                        <a:latin typeface="Calibri" panose="020F0502020204030204" pitchFamily="34" charset="0"/>
                      </a:endParaRP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17"/>
                  </a:ext>
                </a:extLst>
              </a:tr>
              <a:tr h="280506">
                <a:tc>
                  <a:txBody>
                    <a:bodyPr/>
                    <a:lstStyle/>
                    <a:p>
                      <a:pPr algn="l" fontAlgn="ctr"/>
                      <a:r>
                        <a:rPr lang="en-US" b="1" dirty="0">
                          <a:hlinkClick r:id="rId17"/>
                        </a:rPr>
                        <a:t>Soccer</a:t>
                      </a:r>
                      <a:endParaRPr lang="en-US" b="1" dirty="0"/>
                    </a:p>
                  </a:txBody>
                  <a:tcPr marL="6154" marR="6154" marT="6154" marB="0" anchor="ctr">
                    <a:lnL>
                      <a:noFill/>
                    </a:lnL>
                    <a:lnR>
                      <a:noFill/>
                    </a:lnR>
                    <a:lnT>
                      <a:noFill/>
                    </a:lnT>
                    <a:lnB>
                      <a:noFill/>
                    </a:lnB>
                  </a:tcPr>
                </a:tc>
                <a:tc>
                  <a:txBody>
                    <a:bodyPr/>
                    <a:lstStyle/>
                    <a:p>
                      <a:pPr algn="ctr" fontAlgn="ctr"/>
                      <a:r>
                        <a:rPr lang="en-US" b="1"/>
                        <a:t>14</a:t>
                      </a:r>
                    </a:p>
                  </a:txBody>
                  <a:tcPr marL="6154" marR="6154" marT="6154" marB="0" anchor="ctr">
                    <a:lnL>
                      <a:noFill/>
                    </a:lnL>
                    <a:lnR>
                      <a:noFill/>
                    </a:lnR>
                    <a:lnT>
                      <a:noFill/>
                    </a:lnT>
                    <a:lnB>
                      <a:noFill/>
                    </a:lnB>
                  </a:tcPr>
                </a:tc>
                <a:tc>
                  <a:txBody>
                    <a:bodyPr/>
                    <a:lstStyle/>
                    <a:p>
                      <a:pPr algn="ctr" fontAlgn="ctr"/>
                      <a:r>
                        <a:rPr lang="en-US" b="1" dirty="0"/>
                        <a:t>9.9</a:t>
                      </a:r>
                    </a:p>
                  </a:txBody>
                  <a:tcPr marL="6154" marR="6154" marT="6154" marB="0" anchor="ctr">
                    <a:lnL>
                      <a:noFill/>
                    </a:lnL>
                    <a:lnR>
                      <a:noFill/>
                    </a:lnR>
                    <a:lnT>
                      <a:noFill/>
                    </a:lnT>
                    <a:lnB>
                      <a:noFill/>
                    </a:lnB>
                  </a:tcPr>
                </a:tc>
                <a:tc>
                  <a:txBody>
                    <a:bodyPr/>
                    <a:lstStyle/>
                    <a:p>
                      <a:pPr algn="ctr" fontAlgn="ctr"/>
                      <a:r>
                        <a:rPr lang="en-US" b="1"/>
                        <a:t>-</a:t>
                      </a:r>
                    </a:p>
                  </a:txBody>
                  <a:tcPr marL="6154" marR="6154" marT="6154" marB="0" anchor="ctr">
                    <a:lnL>
                      <a:noFill/>
                    </a:lnL>
                    <a:lnR>
                      <a:noFill/>
                    </a:lnR>
                    <a:lnT>
                      <a:noFill/>
                    </a:lnT>
                    <a:lnB>
                      <a:noFill/>
                    </a:lnB>
                  </a:tcPr>
                </a:tc>
                <a:tc>
                  <a:txBody>
                    <a:bodyPr/>
                    <a:lstStyle/>
                    <a:p>
                      <a:pPr algn="ctr" fontAlgn="ctr"/>
                      <a:r>
                        <a:rPr lang="en-US" b="1" dirty="0"/>
                        <a:t>12</a:t>
                      </a:r>
                    </a:p>
                  </a:txBody>
                  <a:tcPr marL="6154" marR="6154" marT="6154" marB="0" anchor="ctr">
                    <a:lnL>
                      <a:noFill/>
                    </a:lnL>
                    <a:lnR>
                      <a:noFill/>
                    </a:lnR>
                    <a:lnT>
                      <a:noFill/>
                    </a:lnT>
                    <a:lnB>
                      <a:noFill/>
                    </a:lnB>
                  </a:tcPr>
                </a:tc>
                <a:tc>
                  <a:txBody>
                    <a:bodyPr/>
                    <a:lstStyle/>
                    <a:p>
                      <a:pPr algn="ctr" fontAlgn="ctr"/>
                      <a:r>
                        <a:rPr lang="en-US" b="1" dirty="0"/>
                        <a:t>24</a:t>
                      </a:r>
                    </a:p>
                  </a:txBody>
                  <a:tcPr marL="6154" marR="6154" marT="6154" marB="0" anchor="ctr">
                    <a:lnL>
                      <a:noFill/>
                    </a:lnL>
                    <a:lnR>
                      <a:noFill/>
                    </a:lnR>
                    <a:lnT>
                      <a:noFill/>
                    </a:lnT>
                    <a:lnB>
                      <a:noFill/>
                    </a:lnB>
                  </a:tcPr>
                </a:tc>
                <a:extLst>
                  <a:ext uri="{0D108BD9-81ED-4DB2-BD59-A6C34878D82A}">
                    <a16:rowId xmlns:a16="http://schemas.microsoft.com/office/drawing/2014/main" val="10018"/>
                  </a:ext>
                </a:extLst>
              </a:tr>
              <a:tr h="185252">
                <a:tc>
                  <a:txBody>
                    <a:bodyPr/>
                    <a:lstStyle/>
                    <a:p>
                      <a:pPr algn="l" fontAlgn="ctr"/>
                      <a:r>
                        <a:rPr lang="en-US" sz="1100" b="0" i="0" u="sng" dirty="0">
                          <a:solidFill>
                            <a:srgbClr val="0000FF"/>
                          </a:solidFill>
                          <a:effectLst/>
                          <a:latin typeface="Calibri" panose="020F0502020204030204" pitchFamily="34" charset="0"/>
                          <a:hlinkClick r:id="rId18"/>
                        </a:rPr>
                        <a:t>Softball</a:t>
                      </a:r>
                      <a:endParaRPr lang="en-US" sz="1100" b="0" i="0" u="sng" dirty="0">
                        <a:solidFill>
                          <a:srgbClr val="0000FF"/>
                        </a:solidFill>
                        <a:effectLst/>
                        <a:latin typeface="Calibri" panose="020F0502020204030204" pitchFamily="34" charset="0"/>
                      </a:endParaRP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7.2</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24</a:t>
                      </a:r>
                    </a:p>
                  </a:txBody>
                  <a:tcPr marL="6154" marR="6154" marT="6154" marB="0" anchor="ctr">
                    <a:lnL>
                      <a:noFill/>
                    </a:lnL>
                    <a:lnR>
                      <a:noFill/>
                    </a:lnR>
                    <a:lnT>
                      <a:noFill/>
                    </a:lnT>
                    <a:lnB>
                      <a:noFill/>
                    </a:lnB>
                  </a:tcPr>
                </a:tc>
                <a:extLst>
                  <a:ext uri="{0D108BD9-81ED-4DB2-BD59-A6C34878D82A}">
                    <a16:rowId xmlns:a16="http://schemas.microsoft.com/office/drawing/2014/main" val="10019"/>
                  </a:ext>
                </a:extLst>
              </a:tr>
              <a:tr h="185252">
                <a:tc>
                  <a:txBody>
                    <a:bodyPr/>
                    <a:lstStyle/>
                    <a:p>
                      <a:pPr algn="l" fontAlgn="ctr"/>
                      <a:r>
                        <a:rPr lang="en-US" sz="1100" b="0" i="0" u="sng" dirty="0">
                          <a:solidFill>
                            <a:srgbClr val="0000FF"/>
                          </a:solidFill>
                          <a:effectLst/>
                          <a:latin typeface="Calibri" panose="020F0502020204030204" pitchFamily="34" charset="0"/>
                          <a:hlinkClick r:id="rId19"/>
                        </a:rPr>
                        <a:t>Swimming &amp; Diving</a:t>
                      </a:r>
                      <a:endParaRPr lang="en-US" sz="1100" b="0" i="0" u="sng" dirty="0">
                        <a:solidFill>
                          <a:srgbClr val="0000FF"/>
                        </a:solidFill>
                        <a:effectLst/>
                        <a:latin typeface="Calibri" panose="020F0502020204030204" pitchFamily="34" charset="0"/>
                      </a:endParaRP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8.1</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15</a:t>
                      </a:r>
                    </a:p>
                  </a:txBody>
                  <a:tcPr marL="6154" marR="6154" marT="6154" marB="0" anchor="ctr">
                    <a:lnL>
                      <a:noFill/>
                    </a:lnL>
                    <a:lnR>
                      <a:noFill/>
                    </a:lnR>
                    <a:lnT>
                      <a:noFill/>
                    </a:lnT>
                    <a:lnB>
                      <a:noFill/>
                    </a:lnB>
                  </a:tcPr>
                </a:tc>
                <a:extLst>
                  <a:ext uri="{0D108BD9-81ED-4DB2-BD59-A6C34878D82A}">
                    <a16:rowId xmlns:a16="http://schemas.microsoft.com/office/drawing/2014/main" val="10020"/>
                  </a:ext>
                </a:extLst>
              </a:tr>
              <a:tr h="185252">
                <a:tc>
                  <a:txBody>
                    <a:bodyPr/>
                    <a:lstStyle/>
                    <a:p>
                      <a:pPr algn="l"/>
                      <a:r>
                        <a:rPr lang="en-US" sz="1100" dirty="0">
                          <a:effectLst/>
                          <a:latin typeface="Calibri" panose="020F0502020204030204" pitchFamily="34" charset="0"/>
                          <a:hlinkClick r:id="rId20"/>
                        </a:rPr>
                        <a:t>Tennis </a:t>
                      </a:r>
                      <a:r>
                        <a:rPr lang="en-US" sz="1100" dirty="0">
                          <a:effectLst/>
                          <a:latin typeface="Calibri" panose="020F0502020204030204" pitchFamily="34" charset="0"/>
                        </a:rPr>
                        <a:t> - NCAA I is a head count sport</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9</a:t>
                      </a:r>
                    </a:p>
                  </a:txBody>
                  <a:tcPr marL="6154" marR="6154" marT="6154" marB="0" anchor="ctr">
                    <a:lnL>
                      <a:noFill/>
                    </a:lnL>
                    <a:lnR>
                      <a:noFill/>
                    </a:lnR>
                    <a:lnT>
                      <a:noFill/>
                    </a:lnT>
                    <a:lnB>
                      <a:noFill/>
                    </a:lnB>
                  </a:tcPr>
                </a:tc>
                <a:extLst>
                  <a:ext uri="{0D108BD9-81ED-4DB2-BD59-A6C34878D82A}">
                    <a16:rowId xmlns:a16="http://schemas.microsoft.com/office/drawing/2014/main" val="10021"/>
                  </a:ext>
                </a:extLst>
              </a:tr>
              <a:tr h="185252">
                <a:tc>
                  <a:txBody>
                    <a:bodyPr/>
                    <a:lstStyle/>
                    <a:p>
                      <a:pPr algn="l"/>
                      <a:r>
                        <a:rPr lang="en-US" sz="1100" dirty="0">
                          <a:effectLst/>
                          <a:latin typeface="Calibri" panose="020F0502020204030204" pitchFamily="34" charset="0"/>
                          <a:hlinkClick r:id="rId21"/>
                        </a:rPr>
                        <a:t>Track &amp; Field </a:t>
                      </a:r>
                      <a:r>
                        <a:rPr lang="en-US" sz="1100" dirty="0">
                          <a:effectLst/>
                          <a:latin typeface="Calibri" panose="020F0502020204030204" pitchFamily="34" charset="0"/>
                        </a:rPr>
                        <a:t>- NCAA limits include X-Country</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12.6</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20</a:t>
                      </a:r>
                    </a:p>
                  </a:txBody>
                  <a:tcPr marL="6154" marR="6154" marT="6154" marB="0" anchor="ctr">
                    <a:lnL>
                      <a:noFill/>
                    </a:lnL>
                    <a:lnR>
                      <a:noFill/>
                    </a:lnR>
                    <a:lnT>
                      <a:noFill/>
                    </a:lnT>
                    <a:lnB>
                      <a:noFill/>
                    </a:lnB>
                  </a:tcPr>
                </a:tc>
                <a:extLst>
                  <a:ext uri="{0D108BD9-81ED-4DB2-BD59-A6C34878D82A}">
                    <a16:rowId xmlns:a16="http://schemas.microsoft.com/office/drawing/2014/main" val="10022"/>
                  </a:ext>
                </a:extLst>
              </a:tr>
              <a:tr h="185252">
                <a:tc>
                  <a:txBody>
                    <a:bodyPr/>
                    <a:lstStyle/>
                    <a:p>
                      <a:pPr algn="l"/>
                      <a:r>
                        <a:rPr lang="en-US" sz="1100" dirty="0">
                          <a:effectLst/>
                          <a:latin typeface="Calibri" panose="020F0502020204030204" pitchFamily="34" charset="0"/>
                          <a:hlinkClick r:id="rId22"/>
                        </a:rPr>
                        <a:t>Triathlon</a:t>
                      </a:r>
                      <a:endParaRPr lang="en-US" sz="1100" dirty="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6.5</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5 </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23"/>
                  </a:ext>
                </a:extLst>
              </a:tr>
              <a:tr h="185252">
                <a:tc>
                  <a:txBody>
                    <a:bodyPr/>
                    <a:lstStyle/>
                    <a:p>
                      <a:pPr algn="l"/>
                      <a:r>
                        <a:rPr lang="en-US" sz="1100" dirty="0">
                          <a:effectLst/>
                          <a:latin typeface="Calibri" panose="020F0502020204030204" pitchFamily="34" charset="0"/>
                          <a:hlinkClick r:id="rId23"/>
                        </a:rPr>
                        <a:t>Volleyball</a:t>
                      </a:r>
                      <a:r>
                        <a:rPr lang="en-US" sz="1100" dirty="0">
                          <a:effectLst/>
                          <a:latin typeface="Calibri" panose="020F0502020204030204" pitchFamily="34" charset="0"/>
                        </a:rPr>
                        <a:t>  - NCAA I is a head count sport</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8</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14</a:t>
                      </a:r>
                    </a:p>
                  </a:txBody>
                  <a:tcPr marL="6154" marR="6154" marT="6154" marB="0" anchor="ctr">
                    <a:lnL>
                      <a:noFill/>
                    </a:lnL>
                    <a:lnR>
                      <a:noFill/>
                    </a:lnR>
                    <a:lnT>
                      <a:noFill/>
                    </a:lnT>
                    <a:lnB>
                      <a:noFill/>
                    </a:lnB>
                  </a:tcPr>
                </a:tc>
                <a:extLst>
                  <a:ext uri="{0D108BD9-81ED-4DB2-BD59-A6C34878D82A}">
                    <a16:rowId xmlns:a16="http://schemas.microsoft.com/office/drawing/2014/main" val="10024"/>
                  </a:ext>
                </a:extLst>
              </a:tr>
              <a:tr h="185252">
                <a:tc>
                  <a:txBody>
                    <a:bodyPr/>
                    <a:lstStyle/>
                    <a:p>
                      <a:pPr algn="l" fontAlgn="ctr"/>
                      <a:r>
                        <a:rPr lang="en-US" sz="1100" b="0" i="0" u="sng" dirty="0">
                          <a:solidFill>
                            <a:srgbClr val="0000FF"/>
                          </a:solidFill>
                          <a:effectLst/>
                          <a:latin typeface="Calibri" panose="020F0502020204030204" pitchFamily="34" charset="0"/>
                          <a:hlinkClick r:id="rId24"/>
                        </a:rPr>
                        <a:t>Water Polo</a:t>
                      </a:r>
                      <a:endParaRPr lang="en-US" sz="1100" b="0" i="0" u="sng" dirty="0">
                        <a:solidFill>
                          <a:srgbClr val="0000FF"/>
                        </a:solidFill>
                        <a:effectLst/>
                        <a:latin typeface="Calibri" panose="020F0502020204030204" pitchFamily="34" charset="0"/>
                      </a:endParaRP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6154" marR="6154" marT="6154" marB="0" anchor="ctr">
                    <a:lnL>
                      <a:noFill/>
                    </a:lnL>
                    <a:lnR>
                      <a:noFill/>
                    </a:lnR>
                    <a:lnT>
                      <a:noFill/>
                    </a:lnT>
                    <a:lnB>
                      <a:noFill/>
                    </a:lnB>
                  </a:tcPr>
                </a:tc>
                <a:extLst>
                  <a:ext uri="{0D108BD9-81ED-4DB2-BD59-A6C34878D82A}">
                    <a16:rowId xmlns:a16="http://schemas.microsoft.com/office/drawing/2014/main" val="10025"/>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859437189"/>
              </p:ext>
            </p:extLst>
          </p:nvPr>
        </p:nvGraphicFramePr>
        <p:xfrm>
          <a:off x="800100" y="982663"/>
          <a:ext cx="5278582" cy="5238301"/>
        </p:xfrm>
        <a:graphic>
          <a:graphicData uri="http://schemas.openxmlformats.org/drawingml/2006/table">
            <a:tbl>
              <a:tblPr/>
              <a:tblGrid>
                <a:gridCol w="2585418">
                  <a:extLst>
                    <a:ext uri="{9D8B030D-6E8A-4147-A177-3AD203B41FA5}">
                      <a16:colId xmlns:a16="http://schemas.microsoft.com/office/drawing/2014/main" val="20000"/>
                    </a:ext>
                  </a:extLst>
                </a:gridCol>
                <a:gridCol w="490291">
                  <a:extLst>
                    <a:ext uri="{9D8B030D-6E8A-4147-A177-3AD203B41FA5}">
                      <a16:colId xmlns:a16="http://schemas.microsoft.com/office/drawing/2014/main" val="20001"/>
                    </a:ext>
                  </a:extLst>
                </a:gridCol>
                <a:gridCol w="540327">
                  <a:extLst>
                    <a:ext uri="{9D8B030D-6E8A-4147-A177-3AD203B41FA5}">
                      <a16:colId xmlns:a16="http://schemas.microsoft.com/office/drawing/2014/main" val="20002"/>
                    </a:ext>
                  </a:extLst>
                </a:gridCol>
                <a:gridCol w="581891">
                  <a:extLst>
                    <a:ext uri="{9D8B030D-6E8A-4147-A177-3AD203B41FA5}">
                      <a16:colId xmlns:a16="http://schemas.microsoft.com/office/drawing/2014/main" val="20003"/>
                    </a:ext>
                  </a:extLst>
                </a:gridCol>
                <a:gridCol w="496048">
                  <a:extLst>
                    <a:ext uri="{9D8B030D-6E8A-4147-A177-3AD203B41FA5}">
                      <a16:colId xmlns:a16="http://schemas.microsoft.com/office/drawing/2014/main" val="20004"/>
                    </a:ext>
                  </a:extLst>
                </a:gridCol>
                <a:gridCol w="584607">
                  <a:extLst>
                    <a:ext uri="{9D8B030D-6E8A-4147-A177-3AD203B41FA5}">
                      <a16:colId xmlns:a16="http://schemas.microsoft.com/office/drawing/2014/main" val="20005"/>
                    </a:ext>
                  </a:extLst>
                </a:gridCol>
              </a:tblGrid>
              <a:tr h="183197">
                <a:tc>
                  <a:txBody>
                    <a:bodyPr/>
                    <a:lstStyle/>
                    <a:p>
                      <a:pPr algn="ctr" fontAlgn="ctr"/>
                      <a:r>
                        <a:rPr lang="en-US" sz="1050" b="1" i="0" u="none" strike="noStrike" dirty="0">
                          <a:solidFill>
                            <a:srgbClr val="000000"/>
                          </a:solidFill>
                          <a:effectLst/>
                          <a:latin typeface="Arial" panose="020B0604020202020204" pitchFamily="34" charset="0"/>
                        </a:rPr>
                        <a:t>Men’s Scholarship limit </a:t>
                      </a:r>
                    </a:p>
                  </a:txBody>
                  <a:tcPr marL="5760" marR="5760" marT="576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1" i="0" u="none" strike="noStrike" dirty="0">
                          <a:solidFill>
                            <a:srgbClr val="000000"/>
                          </a:solidFill>
                          <a:effectLst/>
                          <a:latin typeface="Calibri" panose="020F0502020204030204" pitchFamily="34" charset="0"/>
                        </a:rPr>
                        <a:t>NCAA I </a:t>
                      </a:r>
                      <a:endParaRPr lang="en-US" sz="1050" i="0" u="none" strike="noStrike" dirty="0">
                        <a:solidFill>
                          <a:srgbClr val="000000"/>
                        </a:solidFill>
                        <a:effectLst/>
                        <a:latin typeface="Calibri" panose="020F0502020204030204" pitchFamily="34" charset="0"/>
                      </a:endParaRPr>
                    </a:p>
                  </a:txBody>
                  <a:tcPr marL="5760" marR="5760" marT="576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1" i="0" u="none" strike="noStrike">
                          <a:solidFill>
                            <a:srgbClr val="000000"/>
                          </a:solidFill>
                          <a:effectLst/>
                          <a:latin typeface="Calibri" panose="020F0502020204030204" pitchFamily="34" charset="0"/>
                        </a:rPr>
                        <a:t>NCAA II</a:t>
                      </a:r>
                      <a:endParaRPr lang="en-US" sz="1050" i="0" u="none" strike="noStrike">
                        <a:solidFill>
                          <a:srgbClr val="000000"/>
                        </a:solidFill>
                        <a:effectLst/>
                        <a:latin typeface="Calibri" panose="020F0502020204030204" pitchFamily="34" charset="0"/>
                      </a:endParaRPr>
                    </a:p>
                  </a:txBody>
                  <a:tcPr marL="5760" marR="5760" marT="576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1" i="0" u="none" strike="noStrike">
                          <a:solidFill>
                            <a:srgbClr val="000000"/>
                          </a:solidFill>
                          <a:effectLst/>
                          <a:latin typeface="Calibri" panose="020F0502020204030204" pitchFamily="34" charset="0"/>
                        </a:rPr>
                        <a:t>NCAA III</a:t>
                      </a:r>
                      <a:endParaRPr lang="en-US" sz="1050" i="0" u="none" strike="noStrike">
                        <a:solidFill>
                          <a:srgbClr val="000000"/>
                        </a:solidFill>
                        <a:effectLst/>
                        <a:latin typeface="Calibri" panose="020F0502020204030204" pitchFamily="34" charset="0"/>
                      </a:endParaRPr>
                    </a:p>
                  </a:txBody>
                  <a:tcPr marL="5760" marR="5760" marT="576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1" i="0" u="none" strike="noStrike" dirty="0">
                          <a:solidFill>
                            <a:srgbClr val="000000"/>
                          </a:solidFill>
                          <a:effectLst/>
                          <a:latin typeface="Calibri" panose="020F0502020204030204" pitchFamily="34" charset="0"/>
                        </a:rPr>
                        <a:t>NAIA **</a:t>
                      </a:r>
                      <a:endParaRPr lang="en-US" sz="1050" i="0" u="none" strike="noStrike" dirty="0">
                        <a:solidFill>
                          <a:srgbClr val="000000"/>
                        </a:solidFill>
                        <a:effectLst/>
                        <a:latin typeface="Calibri" panose="020F0502020204030204" pitchFamily="34" charset="0"/>
                      </a:endParaRPr>
                    </a:p>
                  </a:txBody>
                  <a:tcPr marL="5760" marR="5760" marT="576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1" i="0" u="none" strike="noStrike" dirty="0">
                          <a:solidFill>
                            <a:srgbClr val="000000"/>
                          </a:solidFill>
                          <a:effectLst/>
                          <a:latin typeface="Calibri" panose="020F0502020204030204" pitchFamily="34" charset="0"/>
                        </a:rPr>
                        <a:t>NJCAA **</a:t>
                      </a:r>
                      <a:endParaRPr lang="en-US" sz="1050" i="0" u="none" strike="noStrike" dirty="0">
                        <a:solidFill>
                          <a:srgbClr val="000000"/>
                        </a:solidFill>
                        <a:effectLst/>
                        <a:latin typeface="Calibri" panose="020F0502020204030204" pitchFamily="34" charset="0"/>
                      </a:endParaRPr>
                    </a:p>
                  </a:txBody>
                  <a:tcPr marL="5760" marR="5760" marT="576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80304">
                <a:tc>
                  <a:txBody>
                    <a:bodyPr/>
                    <a:lstStyle/>
                    <a:p>
                      <a:pPr algn="l"/>
                      <a:r>
                        <a:rPr lang="en-US" sz="1050" dirty="0">
                          <a:effectLst/>
                          <a:latin typeface="Calibri" panose="020F0502020204030204" pitchFamily="34" charset="0"/>
                          <a:hlinkClick r:id="rId25"/>
                        </a:rPr>
                        <a:t>Baseball</a:t>
                      </a:r>
                      <a:endParaRPr lang="en-US" sz="1050" dirty="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11.7</a:t>
                      </a:r>
                    </a:p>
                  </a:txBody>
                  <a:tcPr marL="5760" marR="5760" marT="576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a:solidFill>
                            <a:srgbClr val="000000"/>
                          </a:solidFill>
                          <a:effectLst/>
                          <a:latin typeface="Calibri" panose="020F0502020204030204" pitchFamily="34" charset="0"/>
                        </a:rPr>
                        <a:t>9</a:t>
                      </a:r>
                    </a:p>
                  </a:txBody>
                  <a:tcPr marL="5760" marR="5760" marT="576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5760" marR="5760" marT="576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a:solidFill>
                            <a:srgbClr val="000000"/>
                          </a:solidFill>
                          <a:effectLst/>
                          <a:latin typeface="Calibri" panose="020F0502020204030204" pitchFamily="34" charset="0"/>
                        </a:rPr>
                        <a:t>24</a:t>
                      </a:r>
                    </a:p>
                  </a:txBody>
                  <a:tcPr marL="5760" marR="5760" marT="576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2378">
                <a:tc>
                  <a:txBody>
                    <a:bodyPr/>
                    <a:lstStyle/>
                    <a:p>
                      <a:pPr algn="l"/>
                      <a:r>
                        <a:rPr lang="en-US" sz="1050" dirty="0">
                          <a:effectLst/>
                          <a:latin typeface="Calibri" panose="020F0502020204030204" pitchFamily="34" charset="0"/>
                          <a:hlinkClick r:id="rId2"/>
                        </a:rPr>
                        <a:t>Basketball</a:t>
                      </a:r>
                      <a:r>
                        <a:rPr lang="en-US" sz="1050" dirty="0">
                          <a:effectLst/>
                          <a:latin typeface="Calibri" panose="020F0502020204030204" pitchFamily="34" charset="0"/>
                        </a:rPr>
                        <a:t> - NCAA I is a head count sport</a:t>
                      </a:r>
                    </a:p>
                  </a:txBody>
                  <a:tcPr marL="0" marR="0" marT="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13</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10</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15</a:t>
                      </a:r>
                    </a:p>
                  </a:txBody>
                  <a:tcPr marL="5760" marR="5760" marT="5760" marB="0" anchor="ctr">
                    <a:lnL>
                      <a:noFill/>
                    </a:lnL>
                    <a:lnR>
                      <a:noFill/>
                    </a:lnR>
                    <a:lnT>
                      <a:noFill/>
                    </a:lnT>
                    <a:lnB>
                      <a:noFill/>
                    </a:lnB>
                  </a:tcPr>
                </a:tc>
                <a:extLst>
                  <a:ext uri="{0D108BD9-81ED-4DB2-BD59-A6C34878D82A}">
                    <a16:rowId xmlns:a16="http://schemas.microsoft.com/office/drawing/2014/main" val="10002"/>
                  </a:ext>
                </a:extLst>
              </a:tr>
              <a:tr h="180304">
                <a:tc>
                  <a:txBody>
                    <a:bodyPr/>
                    <a:lstStyle/>
                    <a:p>
                      <a:pPr algn="l"/>
                      <a:r>
                        <a:rPr lang="en-US" sz="1050" dirty="0">
                          <a:effectLst/>
                          <a:latin typeface="Calibri" panose="020F0502020204030204" pitchFamily="34" charset="0"/>
                          <a:hlinkClick r:id="rId2"/>
                        </a:rPr>
                        <a:t>Basketball </a:t>
                      </a:r>
                      <a:r>
                        <a:rPr lang="en-US" sz="1050" dirty="0">
                          <a:effectLst/>
                          <a:latin typeface="Calibri" panose="020F0502020204030204" pitchFamily="34" charset="0"/>
                        </a:rPr>
                        <a:t>-  NAIA Division I</a:t>
                      </a:r>
                    </a:p>
                  </a:txBody>
                  <a:tcPr marL="0" marR="0" marT="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extLst>
                  <a:ext uri="{0D108BD9-81ED-4DB2-BD59-A6C34878D82A}">
                    <a16:rowId xmlns:a16="http://schemas.microsoft.com/office/drawing/2014/main" val="10003"/>
                  </a:ext>
                </a:extLst>
              </a:tr>
              <a:tr h="180304">
                <a:tc>
                  <a:txBody>
                    <a:bodyPr/>
                    <a:lstStyle/>
                    <a:p>
                      <a:pPr algn="l"/>
                      <a:r>
                        <a:rPr lang="en-US" sz="1050">
                          <a:effectLst/>
                          <a:latin typeface="Calibri" panose="020F0502020204030204" pitchFamily="34" charset="0"/>
                          <a:hlinkClick r:id="rId2"/>
                        </a:rPr>
                        <a:t>Basketball</a:t>
                      </a:r>
                      <a:r>
                        <a:rPr lang="en-US" sz="1050">
                          <a:effectLst/>
                          <a:latin typeface="Calibri" panose="020F0502020204030204" pitchFamily="34" charset="0"/>
                        </a:rPr>
                        <a:t> -  NAIA Division II</a:t>
                      </a:r>
                    </a:p>
                  </a:txBody>
                  <a:tcPr marL="0" marR="0" marT="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extLst>
                  <a:ext uri="{0D108BD9-81ED-4DB2-BD59-A6C34878D82A}">
                    <a16:rowId xmlns:a16="http://schemas.microsoft.com/office/drawing/2014/main" val="10004"/>
                  </a:ext>
                </a:extLst>
              </a:tr>
              <a:tr h="180304">
                <a:tc>
                  <a:txBody>
                    <a:bodyPr/>
                    <a:lstStyle/>
                    <a:p>
                      <a:pPr algn="l"/>
                      <a:r>
                        <a:rPr lang="en-US" sz="1050">
                          <a:effectLst/>
                          <a:latin typeface="Calibri" panose="020F0502020204030204" pitchFamily="34" charset="0"/>
                          <a:hlinkClick r:id="rId4"/>
                        </a:rPr>
                        <a:t>Bowling</a:t>
                      </a:r>
                      <a:endParaRPr lang="en-US" sz="105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5760" marR="5760" marT="5760" marB="0" anchor="ctr">
                    <a:lnL>
                      <a:noFill/>
                    </a:lnL>
                    <a:lnR>
                      <a:noFill/>
                    </a:lnR>
                    <a:lnT>
                      <a:noFill/>
                    </a:lnT>
                    <a:lnB>
                      <a:noFill/>
                    </a:lnB>
                  </a:tcPr>
                </a:tc>
                <a:extLst>
                  <a:ext uri="{0D108BD9-81ED-4DB2-BD59-A6C34878D82A}">
                    <a16:rowId xmlns:a16="http://schemas.microsoft.com/office/drawing/2014/main" val="10005"/>
                  </a:ext>
                </a:extLst>
              </a:tr>
              <a:tr h="302378">
                <a:tc>
                  <a:txBody>
                    <a:bodyPr/>
                    <a:lstStyle/>
                    <a:p>
                      <a:pPr algn="l"/>
                      <a:r>
                        <a:rPr lang="en-US" sz="1050">
                          <a:effectLst/>
                          <a:latin typeface="Calibri" panose="020F0502020204030204" pitchFamily="34" charset="0"/>
                          <a:hlinkClick r:id="rId5"/>
                        </a:rPr>
                        <a:t>Cross Country</a:t>
                      </a:r>
                      <a:r>
                        <a:rPr lang="en-US" sz="1050">
                          <a:effectLst/>
                          <a:latin typeface="Calibri" panose="020F0502020204030204" pitchFamily="34" charset="0"/>
                        </a:rPr>
                        <a:t> - NCAA limits include Track &amp; Field</a:t>
                      </a:r>
                    </a:p>
                  </a:txBody>
                  <a:tcPr marL="0" marR="0" marT="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12.6</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12.6</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5</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5760" marR="5760" marT="5760" marB="0" anchor="ctr">
                    <a:lnL>
                      <a:noFill/>
                    </a:lnL>
                    <a:lnR>
                      <a:noFill/>
                    </a:lnR>
                    <a:lnT>
                      <a:noFill/>
                    </a:lnT>
                    <a:lnB>
                      <a:noFill/>
                    </a:lnB>
                  </a:tcPr>
                </a:tc>
                <a:extLst>
                  <a:ext uri="{0D108BD9-81ED-4DB2-BD59-A6C34878D82A}">
                    <a16:rowId xmlns:a16="http://schemas.microsoft.com/office/drawing/2014/main" val="10006"/>
                  </a:ext>
                </a:extLst>
              </a:tr>
              <a:tr h="180304">
                <a:tc>
                  <a:txBody>
                    <a:bodyPr/>
                    <a:lstStyle/>
                    <a:p>
                      <a:pPr algn="l"/>
                      <a:r>
                        <a:rPr lang="en-US" sz="1050">
                          <a:effectLst/>
                          <a:latin typeface="Calibri" panose="020F0502020204030204" pitchFamily="34" charset="0"/>
                          <a:hlinkClick r:id="rId7"/>
                        </a:rPr>
                        <a:t>Fencing</a:t>
                      </a:r>
                      <a:endParaRPr lang="en-US" sz="105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4.5</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4.5</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extLst>
                  <a:ext uri="{0D108BD9-81ED-4DB2-BD59-A6C34878D82A}">
                    <a16:rowId xmlns:a16="http://schemas.microsoft.com/office/drawing/2014/main" val="10007"/>
                  </a:ext>
                </a:extLst>
              </a:tr>
              <a:tr h="302378">
                <a:tc>
                  <a:txBody>
                    <a:bodyPr/>
                    <a:lstStyle/>
                    <a:p>
                      <a:pPr algn="l"/>
                      <a:r>
                        <a:rPr lang="en-US" sz="1050">
                          <a:effectLst/>
                          <a:latin typeface="Calibri" panose="020F0502020204030204" pitchFamily="34" charset="0"/>
                          <a:hlinkClick r:id="rId26"/>
                        </a:rPr>
                        <a:t>Football</a:t>
                      </a:r>
                      <a:r>
                        <a:rPr lang="en-US" sz="1050">
                          <a:effectLst/>
                          <a:latin typeface="Calibri" panose="020F0502020204030204" pitchFamily="34" charset="0"/>
                        </a:rPr>
                        <a:t> - NCAA I FBS - head count sport</a:t>
                      </a:r>
                    </a:p>
                  </a:txBody>
                  <a:tcPr marL="0" marR="0" marT="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85</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extLst>
                  <a:ext uri="{0D108BD9-81ED-4DB2-BD59-A6C34878D82A}">
                    <a16:rowId xmlns:a16="http://schemas.microsoft.com/office/drawing/2014/main" val="10008"/>
                  </a:ext>
                </a:extLst>
              </a:tr>
              <a:tr h="180304">
                <a:tc>
                  <a:txBody>
                    <a:bodyPr/>
                    <a:lstStyle/>
                    <a:p>
                      <a:pPr algn="l"/>
                      <a:r>
                        <a:rPr lang="en-US" sz="1050">
                          <a:effectLst/>
                          <a:latin typeface="Calibri" panose="020F0502020204030204" pitchFamily="34" charset="0"/>
                          <a:hlinkClick r:id="rId26"/>
                        </a:rPr>
                        <a:t>Football</a:t>
                      </a:r>
                      <a:r>
                        <a:rPr lang="en-US" sz="1050">
                          <a:effectLst/>
                          <a:latin typeface="Calibri" panose="020F0502020204030204" pitchFamily="34" charset="0"/>
                        </a:rPr>
                        <a:t> - NCAA I FCS</a:t>
                      </a:r>
                    </a:p>
                  </a:txBody>
                  <a:tcPr marL="0" marR="0" marT="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63</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extLst>
                  <a:ext uri="{0D108BD9-81ED-4DB2-BD59-A6C34878D82A}">
                    <a16:rowId xmlns:a16="http://schemas.microsoft.com/office/drawing/2014/main" val="10009"/>
                  </a:ext>
                </a:extLst>
              </a:tr>
              <a:tr h="180304">
                <a:tc>
                  <a:txBody>
                    <a:bodyPr/>
                    <a:lstStyle/>
                    <a:p>
                      <a:pPr algn="l"/>
                      <a:r>
                        <a:rPr lang="en-US" sz="1050">
                          <a:effectLst/>
                          <a:latin typeface="Calibri" panose="020F0502020204030204" pitchFamily="34" charset="0"/>
                          <a:hlinkClick r:id="rId26"/>
                        </a:rPr>
                        <a:t>Football</a:t>
                      </a:r>
                      <a:r>
                        <a:rPr lang="en-US" sz="1050">
                          <a:effectLst/>
                          <a:latin typeface="Calibri" panose="020F0502020204030204" pitchFamily="34" charset="0"/>
                        </a:rPr>
                        <a:t>  - Other Divisions</a:t>
                      </a:r>
                    </a:p>
                  </a:txBody>
                  <a:tcPr marL="0" marR="0" marT="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36</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24</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85</a:t>
                      </a:r>
                    </a:p>
                  </a:txBody>
                  <a:tcPr marL="5760" marR="5760" marT="5760" marB="0" anchor="ctr">
                    <a:lnL>
                      <a:noFill/>
                    </a:lnL>
                    <a:lnR>
                      <a:noFill/>
                    </a:lnR>
                    <a:lnT>
                      <a:noFill/>
                    </a:lnT>
                    <a:lnB>
                      <a:noFill/>
                    </a:lnB>
                  </a:tcPr>
                </a:tc>
                <a:extLst>
                  <a:ext uri="{0D108BD9-81ED-4DB2-BD59-A6C34878D82A}">
                    <a16:rowId xmlns:a16="http://schemas.microsoft.com/office/drawing/2014/main" val="10010"/>
                  </a:ext>
                </a:extLst>
              </a:tr>
              <a:tr h="180304">
                <a:tc>
                  <a:txBody>
                    <a:bodyPr/>
                    <a:lstStyle/>
                    <a:p>
                      <a:pPr algn="l"/>
                      <a:r>
                        <a:rPr lang="en-US" sz="1050">
                          <a:effectLst/>
                          <a:latin typeface="Calibri" panose="020F0502020204030204" pitchFamily="34" charset="0"/>
                          <a:hlinkClick r:id="rId9"/>
                        </a:rPr>
                        <a:t>Golf</a:t>
                      </a:r>
                      <a:endParaRPr lang="en-US" sz="105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4.5</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3.6</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5</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5760" marR="5760" marT="5760" marB="0" anchor="ctr">
                    <a:lnL>
                      <a:noFill/>
                    </a:lnL>
                    <a:lnR>
                      <a:noFill/>
                    </a:lnR>
                    <a:lnT>
                      <a:noFill/>
                    </a:lnT>
                    <a:lnB>
                      <a:noFill/>
                    </a:lnB>
                  </a:tcPr>
                </a:tc>
                <a:extLst>
                  <a:ext uri="{0D108BD9-81ED-4DB2-BD59-A6C34878D82A}">
                    <a16:rowId xmlns:a16="http://schemas.microsoft.com/office/drawing/2014/main" val="10011"/>
                  </a:ext>
                </a:extLst>
              </a:tr>
              <a:tr h="180304">
                <a:tc>
                  <a:txBody>
                    <a:bodyPr/>
                    <a:lstStyle/>
                    <a:p>
                      <a:pPr algn="l"/>
                      <a:r>
                        <a:rPr lang="en-US" sz="1050" dirty="0">
                          <a:effectLst/>
                          <a:latin typeface="Calibri" panose="020F0502020204030204" pitchFamily="34" charset="0"/>
                          <a:hlinkClick r:id="rId10"/>
                        </a:rPr>
                        <a:t>Gymnastics</a:t>
                      </a:r>
                      <a:endParaRPr lang="en-US" sz="1050" dirty="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6.3</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5.4</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extLst>
                  <a:ext uri="{0D108BD9-81ED-4DB2-BD59-A6C34878D82A}">
                    <a16:rowId xmlns:a16="http://schemas.microsoft.com/office/drawing/2014/main" val="10012"/>
                  </a:ext>
                </a:extLst>
              </a:tr>
              <a:tr h="180304">
                <a:tc>
                  <a:txBody>
                    <a:bodyPr/>
                    <a:lstStyle/>
                    <a:p>
                      <a:pPr algn="l"/>
                      <a:r>
                        <a:rPr lang="en-US" sz="1050" dirty="0">
                          <a:effectLst/>
                          <a:latin typeface="Calibri" panose="020F0502020204030204" pitchFamily="34" charset="0"/>
                          <a:hlinkClick r:id="rId11"/>
                        </a:rPr>
                        <a:t>Ice Hockey</a:t>
                      </a:r>
                      <a:endParaRPr lang="en-US" sz="1050" dirty="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18</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13.5</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16</a:t>
                      </a:r>
                    </a:p>
                  </a:txBody>
                  <a:tcPr marL="5760" marR="5760" marT="5760" marB="0" anchor="ctr">
                    <a:lnL>
                      <a:noFill/>
                    </a:lnL>
                    <a:lnR>
                      <a:noFill/>
                    </a:lnR>
                    <a:lnT>
                      <a:noFill/>
                    </a:lnT>
                    <a:lnB>
                      <a:noFill/>
                    </a:lnB>
                  </a:tcPr>
                </a:tc>
                <a:extLst>
                  <a:ext uri="{0D108BD9-81ED-4DB2-BD59-A6C34878D82A}">
                    <a16:rowId xmlns:a16="http://schemas.microsoft.com/office/drawing/2014/main" val="10013"/>
                  </a:ext>
                </a:extLst>
              </a:tr>
              <a:tr h="180304">
                <a:tc>
                  <a:txBody>
                    <a:bodyPr/>
                    <a:lstStyle/>
                    <a:p>
                      <a:pPr algn="l"/>
                      <a:r>
                        <a:rPr lang="en-US" sz="1050" dirty="0">
                          <a:effectLst/>
                          <a:latin typeface="Calibri" panose="020F0502020204030204" pitchFamily="34" charset="0"/>
                          <a:hlinkClick r:id="rId12"/>
                        </a:rPr>
                        <a:t>Lacrosse</a:t>
                      </a:r>
                      <a:endParaRPr lang="en-US" sz="1050" dirty="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12.6</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10.8</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20</a:t>
                      </a:r>
                    </a:p>
                  </a:txBody>
                  <a:tcPr marL="5760" marR="5760" marT="5760" marB="0" anchor="ctr">
                    <a:lnL>
                      <a:noFill/>
                    </a:lnL>
                    <a:lnR>
                      <a:noFill/>
                    </a:lnR>
                    <a:lnT>
                      <a:noFill/>
                    </a:lnT>
                    <a:lnB>
                      <a:noFill/>
                    </a:lnB>
                  </a:tcPr>
                </a:tc>
                <a:extLst>
                  <a:ext uri="{0D108BD9-81ED-4DB2-BD59-A6C34878D82A}">
                    <a16:rowId xmlns:a16="http://schemas.microsoft.com/office/drawing/2014/main" val="10014"/>
                  </a:ext>
                </a:extLst>
              </a:tr>
              <a:tr h="302378">
                <a:tc>
                  <a:txBody>
                    <a:bodyPr/>
                    <a:lstStyle/>
                    <a:p>
                      <a:pPr algn="l"/>
                      <a:r>
                        <a:rPr lang="en-US" sz="1050" dirty="0">
                          <a:effectLst/>
                          <a:latin typeface="Calibri" panose="020F0502020204030204" pitchFamily="34" charset="0"/>
                          <a:hlinkClick r:id="rId13"/>
                        </a:rPr>
                        <a:t>Rifle</a:t>
                      </a:r>
                      <a:r>
                        <a:rPr lang="en-US" sz="1050" dirty="0">
                          <a:effectLst/>
                          <a:latin typeface="Calibri" panose="020F0502020204030204" pitchFamily="34" charset="0"/>
                        </a:rPr>
                        <a:t> - Includes women on co-ed teams</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3.6</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3.6</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extLst>
                  <a:ext uri="{0D108BD9-81ED-4DB2-BD59-A6C34878D82A}">
                    <a16:rowId xmlns:a16="http://schemas.microsoft.com/office/drawing/2014/main" val="10015"/>
                  </a:ext>
                </a:extLst>
              </a:tr>
              <a:tr h="180304">
                <a:tc>
                  <a:txBody>
                    <a:bodyPr/>
                    <a:lstStyle/>
                    <a:p>
                      <a:pPr algn="l"/>
                      <a:r>
                        <a:rPr lang="en-US" sz="1050" dirty="0">
                          <a:effectLst/>
                          <a:latin typeface="Calibri" panose="020F0502020204030204" pitchFamily="34" charset="0"/>
                          <a:hlinkClick r:id="rId16"/>
                        </a:rPr>
                        <a:t>Skiing</a:t>
                      </a:r>
                      <a:endParaRPr lang="en-US" sz="1050" dirty="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6.3</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6.3</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extLst>
                  <a:ext uri="{0D108BD9-81ED-4DB2-BD59-A6C34878D82A}">
                    <a16:rowId xmlns:a16="http://schemas.microsoft.com/office/drawing/2014/main" val="10016"/>
                  </a:ext>
                </a:extLst>
              </a:tr>
              <a:tr h="180304">
                <a:tc>
                  <a:txBody>
                    <a:bodyPr/>
                    <a:lstStyle/>
                    <a:p>
                      <a:pPr algn="l"/>
                      <a:r>
                        <a:rPr lang="en-US" b="1" dirty="0">
                          <a:hlinkClick r:id="rId17"/>
                        </a:rPr>
                        <a:t>Soccer</a:t>
                      </a:r>
                      <a:endParaRPr lang="en-US" b="1" dirty="0"/>
                    </a:p>
                  </a:txBody>
                  <a:tcPr marL="0" marR="0" marT="0" marB="0" anchor="ctr">
                    <a:lnL>
                      <a:noFill/>
                    </a:lnL>
                    <a:lnR>
                      <a:noFill/>
                    </a:lnR>
                    <a:lnT>
                      <a:noFill/>
                    </a:lnT>
                    <a:lnB>
                      <a:noFill/>
                    </a:lnB>
                  </a:tcPr>
                </a:tc>
                <a:tc>
                  <a:txBody>
                    <a:bodyPr/>
                    <a:lstStyle/>
                    <a:p>
                      <a:pPr algn="ctr" fontAlgn="ctr"/>
                      <a:r>
                        <a:rPr lang="en-US" b="1"/>
                        <a:t>9.9</a:t>
                      </a:r>
                    </a:p>
                  </a:txBody>
                  <a:tcPr marL="5760" marR="5760" marT="5760" marB="0" anchor="ctr">
                    <a:lnL>
                      <a:noFill/>
                    </a:lnL>
                    <a:lnR>
                      <a:noFill/>
                    </a:lnR>
                    <a:lnT>
                      <a:noFill/>
                    </a:lnT>
                    <a:lnB>
                      <a:noFill/>
                    </a:lnB>
                  </a:tcPr>
                </a:tc>
                <a:tc>
                  <a:txBody>
                    <a:bodyPr/>
                    <a:lstStyle/>
                    <a:p>
                      <a:pPr algn="ctr" fontAlgn="ctr"/>
                      <a:r>
                        <a:rPr lang="en-US" b="1" dirty="0"/>
                        <a:t>9</a:t>
                      </a:r>
                    </a:p>
                  </a:txBody>
                  <a:tcPr marL="5760" marR="5760" marT="5760" marB="0" anchor="ctr">
                    <a:lnL>
                      <a:noFill/>
                    </a:lnL>
                    <a:lnR>
                      <a:noFill/>
                    </a:lnR>
                    <a:lnT>
                      <a:noFill/>
                    </a:lnT>
                    <a:lnB>
                      <a:noFill/>
                    </a:lnB>
                  </a:tcPr>
                </a:tc>
                <a:tc>
                  <a:txBody>
                    <a:bodyPr/>
                    <a:lstStyle/>
                    <a:p>
                      <a:pPr algn="ctr" fontAlgn="ctr"/>
                      <a:r>
                        <a:rPr lang="en-US" b="1"/>
                        <a:t>-</a:t>
                      </a:r>
                    </a:p>
                  </a:txBody>
                  <a:tcPr marL="5760" marR="5760" marT="5760" marB="0" anchor="ctr">
                    <a:lnL>
                      <a:noFill/>
                    </a:lnL>
                    <a:lnR>
                      <a:noFill/>
                    </a:lnR>
                    <a:lnT>
                      <a:noFill/>
                    </a:lnT>
                    <a:lnB>
                      <a:noFill/>
                    </a:lnB>
                  </a:tcPr>
                </a:tc>
                <a:tc>
                  <a:txBody>
                    <a:bodyPr/>
                    <a:lstStyle/>
                    <a:p>
                      <a:pPr algn="ctr" fontAlgn="ctr"/>
                      <a:r>
                        <a:rPr lang="en-US" b="1"/>
                        <a:t>12</a:t>
                      </a:r>
                    </a:p>
                  </a:txBody>
                  <a:tcPr marL="5760" marR="5760" marT="5760" marB="0" anchor="ctr">
                    <a:lnL>
                      <a:noFill/>
                    </a:lnL>
                    <a:lnR>
                      <a:noFill/>
                    </a:lnR>
                    <a:lnT>
                      <a:noFill/>
                    </a:lnT>
                    <a:lnB>
                      <a:noFill/>
                    </a:lnB>
                  </a:tcPr>
                </a:tc>
                <a:tc>
                  <a:txBody>
                    <a:bodyPr/>
                    <a:lstStyle/>
                    <a:p>
                      <a:pPr algn="ctr" fontAlgn="ctr"/>
                      <a:r>
                        <a:rPr lang="en-US" b="1" dirty="0"/>
                        <a:t>24</a:t>
                      </a:r>
                    </a:p>
                  </a:txBody>
                  <a:tcPr marL="5760" marR="5760" marT="5760" marB="0" anchor="ctr">
                    <a:lnL>
                      <a:noFill/>
                    </a:lnL>
                    <a:lnR>
                      <a:noFill/>
                    </a:lnR>
                    <a:lnT>
                      <a:noFill/>
                    </a:lnT>
                    <a:lnB>
                      <a:noFill/>
                    </a:lnB>
                  </a:tcPr>
                </a:tc>
                <a:extLst>
                  <a:ext uri="{0D108BD9-81ED-4DB2-BD59-A6C34878D82A}">
                    <a16:rowId xmlns:a16="http://schemas.microsoft.com/office/drawing/2014/main" val="10017"/>
                  </a:ext>
                </a:extLst>
              </a:tr>
              <a:tr h="180304">
                <a:tc>
                  <a:txBody>
                    <a:bodyPr/>
                    <a:lstStyle/>
                    <a:p>
                      <a:pPr algn="l"/>
                      <a:r>
                        <a:rPr lang="en-US" sz="1050" dirty="0">
                          <a:effectLst/>
                          <a:latin typeface="Calibri" panose="020F0502020204030204" pitchFamily="34" charset="0"/>
                          <a:hlinkClick r:id="rId19"/>
                        </a:rPr>
                        <a:t>Swimming &amp; Diving</a:t>
                      </a:r>
                      <a:endParaRPr lang="en-US" sz="1050" dirty="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9.9</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8.1</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8</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15</a:t>
                      </a:r>
                    </a:p>
                  </a:txBody>
                  <a:tcPr marL="5760" marR="5760" marT="5760" marB="0" anchor="ctr">
                    <a:lnL>
                      <a:noFill/>
                    </a:lnL>
                    <a:lnR>
                      <a:noFill/>
                    </a:lnR>
                    <a:lnT>
                      <a:noFill/>
                    </a:lnT>
                    <a:lnB>
                      <a:noFill/>
                    </a:lnB>
                  </a:tcPr>
                </a:tc>
                <a:extLst>
                  <a:ext uri="{0D108BD9-81ED-4DB2-BD59-A6C34878D82A}">
                    <a16:rowId xmlns:a16="http://schemas.microsoft.com/office/drawing/2014/main" val="10018"/>
                  </a:ext>
                </a:extLst>
              </a:tr>
              <a:tr h="180304">
                <a:tc>
                  <a:txBody>
                    <a:bodyPr/>
                    <a:lstStyle/>
                    <a:p>
                      <a:pPr algn="l"/>
                      <a:r>
                        <a:rPr lang="en-US" sz="1050" dirty="0">
                          <a:effectLst/>
                          <a:latin typeface="Calibri" panose="020F0502020204030204" pitchFamily="34" charset="0"/>
                          <a:hlinkClick r:id="rId20"/>
                        </a:rPr>
                        <a:t>Tennis</a:t>
                      </a:r>
                      <a:endParaRPr lang="en-US" sz="1050" dirty="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4.5</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4.5</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5</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9</a:t>
                      </a:r>
                    </a:p>
                  </a:txBody>
                  <a:tcPr marL="5760" marR="5760" marT="5760" marB="0" anchor="ctr">
                    <a:lnL>
                      <a:noFill/>
                    </a:lnL>
                    <a:lnR>
                      <a:noFill/>
                    </a:lnR>
                    <a:lnT>
                      <a:noFill/>
                    </a:lnT>
                    <a:lnB>
                      <a:noFill/>
                    </a:lnB>
                  </a:tcPr>
                </a:tc>
                <a:extLst>
                  <a:ext uri="{0D108BD9-81ED-4DB2-BD59-A6C34878D82A}">
                    <a16:rowId xmlns:a16="http://schemas.microsoft.com/office/drawing/2014/main" val="10019"/>
                  </a:ext>
                </a:extLst>
              </a:tr>
              <a:tr h="302378">
                <a:tc>
                  <a:txBody>
                    <a:bodyPr/>
                    <a:lstStyle/>
                    <a:p>
                      <a:pPr algn="l"/>
                      <a:r>
                        <a:rPr lang="en-US" sz="1050" dirty="0">
                          <a:effectLst/>
                          <a:latin typeface="Calibri" panose="020F0502020204030204" pitchFamily="34" charset="0"/>
                          <a:hlinkClick r:id="rId21"/>
                        </a:rPr>
                        <a:t>Track &amp; Field </a:t>
                      </a:r>
                      <a:r>
                        <a:rPr lang="en-US" sz="1050" dirty="0">
                          <a:effectLst/>
                          <a:latin typeface="Calibri" panose="020F0502020204030204" pitchFamily="34" charset="0"/>
                        </a:rPr>
                        <a:t>- NCAA limits include X-Country</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12.6</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12.6</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12</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20</a:t>
                      </a:r>
                    </a:p>
                  </a:txBody>
                  <a:tcPr marL="5760" marR="5760" marT="5760" marB="0" anchor="ctr">
                    <a:lnL>
                      <a:noFill/>
                    </a:lnL>
                    <a:lnR>
                      <a:noFill/>
                    </a:lnR>
                    <a:lnT>
                      <a:noFill/>
                    </a:lnT>
                    <a:lnB>
                      <a:noFill/>
                    </a:lnB>
                  </a:tcPr>
                </a:tc>
                <a:extLst>
                  <a:ext uri="{0D108BD9-81ED-4DB2-BD59-A6C34878D82A}">
                    <a16:rowId xmlns:a16="http://schemas.microsoft.com/office/drawing/2014/main" val="10020"/>
                  </a:ext>
                </a:extLst>
              </a:tr>
              <a:tr h="180304">
                <a:tc>
                  <a:txBody>
                    <a:bodyPr/>
                    <a:lstStyle/>
                    <a:p>
                      <a:pPr algn="l"/>
                      <a:r>
                        <a:rPr lang="en-US" sz="1050" dirty="0">
                          <a:effectLst/>
                          <a:latin typeface="Calibri" panose="020F0502020204030204" pitchFamily="34" charset="0"/>
                          <a:hlinkClick r:id="rId22"/>
                        </a:rPr>
                        <a:t>Triathlon</a:t>
                      </a:r>
                      <a:endParaRPr lang="en-US" sz="1050" dirty="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extLst>
                  <a:ext uri="{0D108BD9-81ED-4DB2-BD59-A6C34878D82A}">
                    <a16:rowId xmlns:a16="http://schemas.microsoft.com/office/drawing/2014/main" val="10021"/>
                  </a:ext>
                </a:extLst>
              </a:tr>
              <a:tr h="180304">
                <a:tc>
                  <a:txBody>
                    <a:bodyPr/>
                    <a:lstStyle/>
                    <a:p>
                      <a:pPr algn="l"/>
                      <a:r>
                        <a:rPr lang="en-US" sz="1050" dirty="0">
                          <a:effectLst/>
                          <a:latin typeface="Calibri" panose="020F0502020204030204" pitchFamily="34" charset="0"/>
                          <a:hlinkClick r:id="rId23"/>
                        </a:rPr>
                        <a:t>Volleyball</a:t>
                      </a:r>
                      <a:endParaRPr lang="en-US" sz="1050" dirty="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4.5</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4.5</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extLst>
                  <a:ext uri="{0D108BD9-81ED-4DB2-BD59-A6C34878D82A}">
                    <a16:rowId xmlns:a16="http://schemas.microsoft.com/office/drawing/2014/main" val="10022"/>
                  </a:ext>
                </a:extLst>
              </a:tr>
              <a:tr h="180304">
                <a:tc>
                  <a:txBody>
                    <a:bodyPr/>
                    <a:lstStyle/>
                    <a:p>
                      <a:pPr algn="l"/>
                      <a:r>
                        <a:rPr lang="en-US" sz="1050" dirty="0">
                          <a:effectLst/>
                          <a:latin typeface="Calibri" panose="020F0502020204030204" pitchFamily="34" charset="0"/>
                          <a:hlinkClick r:id="rId24"/>
                        </a:rPr>
                        <a:t>Water Polo</a:t>
                      </a:r>
                      <a:endParaRPr lang="en-US" sz="1050" dirty="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4.5</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4.5</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extLst>
                  <a:ext uri="{0D108BD9-81ED-4DB2-BD59-A6C34878D82A}">
                    <a16:rowId xmlns:a16="http://schemas.microsoft.com/office/drawing/2014/main" val="10023"/>
                  </a:ext>
                </a:extLst>
              </a:tr>
              <a:tr h="180304">
                <a:tc>
                  <a:txBody>
                    <a:bodyPr/>
                    <a:lstStyle/>
                    <a:p>
                      <a:pPr algn="l"/>
                      <a:r>
                        <a:rPr lang="en-US" sz="1050" dirty="0">
                          <a:effectLst/>
                          <a:latin typeface="Calibri" panose="020F0502020204030204" pitchFamily="34" charset="0"/>
                          <a:hlinkClick r:id="rId27"/>
                        </a:rPr>
                        <a:t>Wrestling</a:t>
                      </a:r>
                      <a:endParaRPr lang="en-US" sz="1050" dirty="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9.9</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9</a:t>
                      </a:r>
                    </a:p>
                  </a:txBody>
                  <a:tcPr marL="5760" marR="5760" marT="5760" marB="0" anchor="ctr">
                    <a:lnL>
                      <a:noFill/>
                    </a:lnL>
                    <a:lnR>
                      <a:noFill/>
                    </a:lnR>
                    <a:lnT>
                      <a:noFill/>
                    </a:lnT>
                    <a:lnB>
                      <a:noFill/>
                    </a:lnB>
                  </a:tcPr>
                </a:tc>
                <a:tc>
                  <a:txBody>
                    <a:bodyPr/>
                    <a:lstStyle/>
                    <a:p>
                      <a:pPr algn="ctr" fontAlgn="ctr"/>
                      <a:r>
                        <a:rPr lang="en-US" sz="1050" b="0" i="0" u="none" strike="noStrike">
                          <a:solidFill>
                            <a:srgbClr val="000000"/>
                          </a:solidFill>
                          <a:effectLst/>
                          <a:latin typeface="Calibri" panose="020F0502020204030204" pitchFamily="34" charset="0"/>
                        </a:rPr>
                        <a:t>-</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8</a:t>
                      </a:r>
                    </a:p>
                  </a:txBody>
                  <a:tcPr marL="5760" marR="5760" marT="576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20</a:t>
                      </a:r>
                    </a:p>
                  </a:txBody>
                  <a:tcPr marL="5760" marR="5760" marT="5760" marB="0" anchor="ctr">
                    <a:lnL>
                      <a:noFill/>
                    </a:lnL>
                    <a:lnR>
                      <a:noFill/>
                    </a:lnR>
                    <a:lnT>
                      <a:noFill/>
                    </a:lnT>
                    <a:lnB>
                      <a:noFill/>
                    </a:lnB>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396307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460114"/>
            <a:ext cx="9601196" cy="576504"/>
          </a:xfrm>
        </p:spPr>
        <p:txBody>
          <a:bodyPr>
            <a:normAutofit fontScale="90000"/>
          </a:bodyPr>
          <a:lstStyle/>
          <a:p>
            <a:r>
              <a:rPr lang="en-US" dirty="0"/>
              <a:t>Recruiting Timeline</a:t>
            </a:r>
          </a:p>
        </p:txBody>
      </p:sp>
      <p:sp>
        <p:nvSpPr>
          <p:cNvPr id="3" name="Content Placeholder 2"/>
          <p:cNvSpPr>
            <a:spLocks noGrp="1"/>
          </p:cNvSpPr>
          <p:nvPr>
            <p:ph idx="1"/>
          </p:nvPr>
        </p:nvSpPr>
        <p:spPr>
          <a:xfrm>
            <a:off x="1549977" y="2462645"/>
            <a:ext cx="9092045" cy="3491346"/>
          </a:xfrm>
        </p:spPr>
        <p:txBody>
          <a:bodyPr>
            <a:normAutofit fontScale="92500" lnSpcReduction="20000"/>
          </a:bodyPr>
          <a:lstStyle/>
          <a:p>
            <a:r>
              <a:rPr lang="en-US" dirty="0"/>
              <a:t>Start researching schools online &amp; schedule visits. </a:t>
            </a:r>
          </a:p>
          <a:p>
            <a:r>
              <a:rPr lang="en-US" dirty="0"/>
              <a:t>Make sure you initiate contact. </a:t>
            </a:r>
          </a:p>
          <a:p>
            <a:pPr lvl="1"/>
            <a:r>
              <a:rPr lang="en-US" dirty="0"/>
              <a:t>There thousands of recruits spanning multiple graduation years.</a:t>
            </a:r>
          </a:p>
          <a:p>
            <a:pPr lvl="1"/>
            <a:r>
              <a:rPr lang="en-US" dirty="0"/>
              <a:t>Help the coach find you and get a realistic assessment early.</a:t>
            </a:r>
          </a:p>
          <a:p>
            <a:r>
              <a:rPr lang="en-US" dirty="0"/>
              <a:t>Keep on track academically to ensure you are eligible to participate</a:t>
            </a:r>
          </a:p>
          <a:p>
            <a:pPr lvl="1"/>
            <a:r>
              <a:rPr lang="en-US" dirty="0"/>
              <a:t>All Three Divisions have their own set of standards and requirements. </a:t>
            </a:r>
            <a:br>
              <a:rPr lang="en-US" dirty="0"/>
            </a:br>
            <a:r>
              <a:rPr lang="en-US" dirty="0"/>
              <a:t>***DIV I &amp; DIV II Clearinghouse</a:t>
            </a:r>
          </a:p>
          <a:p>
            <a:r>
              <a:rPr lang="en-US" dirty="0"/>
              <a:t>Different divisions and levels of programs have different timelines.</a:t>
            </a:r>
          </a:p>
          <a:p>
            <a:r>
              <a:rPr lang="en-US" dirty="0"/>
              <a:t>BE ON YOUR OWN TIMELINE</a:t>
            </a:r>
          </a:p>
          <a:p>
            <a:endParaRPr lang="en-US" dirty="0"/>
          </a:p>
        </p:txBody>
      </p:sp>
    </p:spTree>
    <p:extLst>
      <p:ext uri="{BB962C8B-B14F-4D97-AF65-F5344CB8AC3E}">
        <p14:creationId xmlns:p14="http://schemas.microsoft.com/office/powerpoint/2010/main" val="420957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5ECF-6F0B-49D1-A612-45C341172B70}"/>
              </a:ext>
            </a:extLst>
          </p:cNvPr>
          <p:cNvSpPr>
            <a:spLocks noGrp="1"/>
          </p:cNvSpPr>
          <p:nvPr>
            <p:ph type="title"/>
          </p:nvPr>
        </p:nvSpPr>
        <p:spPr>
          <a:xfrm>
            <a:off x="1295402" y="577018"/>
            <a:ext cx="9601196" cy="1303867"/>
          </a:xfrm>
        </p:spPr>
        <p:txBody>
          <a:bodyPr/>
          <a:lstStyle/>
          <a:p>
            <a:r>
              <a:rPr lang="en-US" dirty="0"/>
              <a:t>DII &amp; DIII Recruiting Calendar</a:t>
            </a:r>
          </a:p>
        </p:txBody>
      </p:sp>
      <p:pic>
        <p:nvPicPr>
          <p:cNvPr id="7" name="Content Placeholder 6">
            <a:extLst>
              <a:ext uri="{FF2B5EF4-FFF2-40B4-BE49-F238E27FC236}">
                <a16:creationId xmlns:a16="http://schemas.microsoft.com/office/drawing/2014/main" id="{DA126A11-9C9C-4338-94D2-DBD220536C57}"/>
              </a:ext>
            </a:extLst>
          </p:cNvPr>
          <p:cNvPicPr>
            <a:picLocks noGrp="1" noChangeAspect="1"/>
          </p:cNvPicPr>
          <p:nvPr>
            <p:ph idx="1"/>
          </p:nvPr>
        </p:nvPicPr>
        <p:blipFill rotWithShape="1">
          <a:blip r:embed="rId2"/>
          <a:srcRect l="26322" t="37648" r="26975" b="24281"/>
          <a:stretch/>
        </p:blipFill>
        <p:spPr>
          <a:xfrm>
            <a:off x="1208468" y="1562582"/>
            <a:ext cx="9961102" cy="4567416"/>
          </a:xfrm>
          <a:prstGeom prst="rect">
            <a:avLst/>
          </a:prstGeom>
        </p:spPr>
      </p:pic>
    </p:spTree>
    <p:extLst>
      <p:ext uri="{BB962C8B-B14F-4D97-AF65-F5344CB8AC3E}">
        <p14:creationId xmlns:p14="http://schemas.microsoft.com/office/powerpoint/2010/main" val="3251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1470</TotalTime>
  <Words>1241</Words>
  <Application>Microsoft Macintosh PowerPoint</Application>
  <PresentationFormat>Widescreen</PresentationFormat>
  <Paragraphs>383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Organic</vt:lpstr>
      <vt:lpstr>The College Search</vt:lpstr>
      <vt:lpstr>Where to start?</vt:lpstr>
      <vt:lpstr>Being a Student-Athlete </vt:lpstr>
      <vt:lpstr>PowerPoint Presentation</vt:lpstr>
      <vt:lpstr>PowerPoint Presentation</vt:lpstr>
      <vt:lpstr>PowerPoint Presentation</vt:lpstr>
      <vt:lpstr>Scholarship Breakdown </vt:lpstr>
      <vt:lpstr>Recruiting Timeline</vt:lpstr>
      <vt:lpstr>DII &amp; DIII Recruiting Calendar</vt:lpstr>
      <vt:lpstr>Contacting Coaches</vt:lpstr>
      <vt:lpstr>Campus Visits</vt:lpstr>
      <vt:lpstr>What to expect on a campus visit</vt:lpstr>
      <vt:lpstr>PowerPoint Presentation</vt:lpstr>
      <vt:lpstr>Making a decision….</vt:lpstr>
      <vt:lpstr>Final Notes &amp; Take Away</vt:lpstr>
      <vt:lpstr>Resources</vt:lpstr>
    </vt:vector>
  </TitlesOfParts>
  <Company>Chatham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College Search</dc:title>
  <dc:creator>Warren, Betsy</dc:creator>
  <cp:lastModifiedBy>Shari Sinclair</cp:lastModifiedBy>
  <cp:revision>24</cp:revision>
  <dcterms:created xsi:type="dcterms:W3CDTF">2015-06-25T13:07:16Z</dcterms:created>
  <dcterms:modified xsi:type="dcterms:W3CDTF">2021-12-20T21:59:34Z</dcterms:modified>
</cp:coreProperties>
</file>